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96" r:id="rId2"/>
    <p:sldId id="262" r:id="rId3"/>
    <p:sldId id="473" r:id="rId4"/>
    <p:sldId id="458" r:id="rId5"/>
    <p:sldId id="259" r:id="rId6"/>
    <p:sldId id="263" r:id="rId7"/>
    <p:sldId id="264" r:id="rId8"/>
    <p:sldId id="265" r:id="rId9"/>
    <p:sldId id="471" r:id="rId10"/>
    <p:sldId id="492" r:id="rId11"/>
    <p:sldId id="467" r:id="rId12"/>
    <p:sldId id="475" r:id="rId13"/>
    <p:sldId id="476" r:id="rId14"/>
    <p:sldId id="477" r:id="rId15"/>
    <p:sldId id="478" r:id="rId16"/>
    <p:sldId id="481" r:id="rId17"/>
    <p:sldId id="486" r:id="rId18"/>
    <p:sldId id="493" r:id="rId19"/>
    <p:sldId id="256" r:id="rId20"/>
    <p:sldId id="257" r:id="rId21"/>
    <p:sldId id="258" r:id="rId22"/>
    <p:sldId id="261" r:id="rId23"/>
    <p:sldId id="490" r:id="rId24"/>
    <p:sldId id="495"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30A0"/>
    <a:srgbClr val="FFCC7D"/>
    <a:srgbClr val="E721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5" autoAdjust="0"/>
    <p:restoredTop sz="94660"/>
  </p:normalViewPr>
  <p:slideViewPr>
    <p:cSldViewPr snapToGrid="0">
      <p:cViewPr varScale="1">
        <p:scale>
          <a:sx n="88" d="100"/>
          <a:sy n="88" d="100"/>
        </p:scale>
        <p:origin x="84" y="57"/>
      </p:cViewPr>
      <p:guideLst/>
    </p:cSldViewPr>
  </p:slideViewPr>
  <p:notesTextViewPr>
    <p:cViewPr>
      <p:scale>
        <a:sx n="1" d="1"/>
        <a:sy n="1" d="1"/>
      </p:scale>
      <p:origin x="0" y="0"/>
    </p:cViewPr>
  </p:notesTextViewPr>
  <p:notesViewPr>
    <p:cSldViewPr snapToGrid="0">
      <p:cViewPr varScale="1">
        <p:scale>
          <a:sx n="62" d="100"/>
          <a:sy n="62" d="100"/>
        </p:scale>
        <p:origin x="3226" y="7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542B6CB8-8665-CB5A-3596-9C4B4389C27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umsplatzhalter 2">
            <a:extLst>
              <a:ext uri="{FF2B5EF4-FFF2-40B4-BE49-F238E27FC236}">
                <a16:creationId xmlns:a16="http://schemas.microsoft.com/office/drawing/2014/main" id="{8D2F1D9A-88B4-D645-4C93-C9ACA944369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EF4A0D7-E3AD-49F3-8FA3-4443A3C58406}" type="datetimeFigureOut">
              <a:rPr lang="en-GB" smtClean="0"/>
              <a:t>30/09/2025</a:t>
            </a:fld>
            <a:endParaRPr lang="en-GB"/>
          </a:p>
        </p:txBody>
      </p:sp>
      <p:sp>
        <p:nvSpPr>
          <p:cNvPr id="4" name="Fußzeilenplatzhalter 3">
            <a:extLst>
              <a:ext uri="{FF2B5EF4-FFF2-40B4-BE49-F238E27FC236}">
                <a16:creationId xmlns:a16="http://schemas.microsoft.com/office/drawing/2014/main" id="{ED14D7DD-08D8-0F5A-4037-D420F4FCDD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Foliennummernplatzhalter 4">
            <a:extLst>
              <a:ext uri="{FF2B5EF4-FFF2-40B4-BE49-F238E27FC236}">
                <a16:creationId xmlns:a16="http://schemas.microsoft.com/office/drawing/2014/main" id="{97F68677-0CB6-C34A-E7E4-19BE51E4A8A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E3EACA2-BF75-40BE-99ED-10CB54351695}" type="slidenum">
              <a:rPr lang="en-GB" smtClean="0"/>
              <a:t>‹Nr.›</a:t>
            </a:fld>
            <a:endParaRPr lang="en-GB"/>
          </a:p>
        </p:txBody>
      </p:sp>
    </p:spTree>
    <p:extLst>
      <p:ext uri="{BB962C8B-B14F-4D97-AF65-F5344CB8AC3E}">
        <p14:creationId xmlns:p14="http://schemas.microsoft.com/office/powerpoint/2010/main" val="39287996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D5F07A-F3F9-4C2E-9077-BAD5AA99FF18}" type="datetimeFigureOut">
              <a:rPr lang="en-GB" smtClean="0"/>
              <a:t>30/09/2025</a:t>
            </a:fld>
            <a:endParaRPr lang="en-GB"/>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004182-4B29-4C8F-9B8D-7BAFFC3C81F8}" type="slidenum">
              <a:rPr lang="en-GB" smtClean="0"/>
              <a:t>‹Nr.›</a:t>
            </a:fld>
            <a:endParaRPr lang="en-GB"/>
          </a:p>
        </p:txBody>
      </p:sp>
    </p:spTree>
    <p:extLst>
      <p:ext uri="{BB962C8B-B14F-4D97-AF65-F5344CB8AC3E}">
        <p14:creationId xmlns:p14="http://schemas.microsoft.com/office/powerpoint/2010/main" val="3905591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25C928-A7F5-4FC9-AD1D-3DF0019DACCA}" type="slidenum">
              <a:rPr lang="de-DE"/>
              <a:pPr/>
              <a:t>11</a:t>
            </a:fld>
            <a:endParaRPr lang="de-DE"/>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2636400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F2FCEC-5F90-6F3E-D6DA-A6EC7478165A}"/>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AB74AE72-B40B-5391-C1FE-CDA4F7918708}"/>
              </a:ext>
            </a:extLst>
          </p:cNvPr>
          <p:cNvSpPr>
            <a:spLocks noGrp="1" noChangeArrowheads="1"/>
          </p:cNvSpPr>
          <p:nvPr>
            <p:ph type="sldNum" sz="quarter" idx="5"/>
          </p:nvPr>
        </p:nvSpPr>
        <p:spPr>
          <a:ln/>
        </p:spPr>
        <p:txBody>
          <a:bodyPr/>
          <a:lstStyle/>
          <a:p>
            <a:fld id="{1925C928-A7F5-4FC9-AD1D-3DF0019DACCA}" type="slidenum">
              <a:rPr lang="de-DE"/>
              <a:pPr/>
              <a:t>12</a:t>
            </a:fld>
            <a:endParaRPr lang="de-DE"/>
          </a:p>
        </p:txBody>
      </p:sp>
      <p:sp>
        <p:nvSpPr>
          <p:cNvPr id="155650" name="Rectangle 2">
            <a:extLst>
              <a:ext uri="{FF2B5EF4-FFF2-40B4-BE49-F238E27FC236}">
                <a16:creationId xmlns:a16="http://schemas.microsoft.com/office/drawing/2014/main" id="{C853D201-A5A9-A518-431D-1B5A537CB087}"/>
              </a:ext>
            </a:extLst>
          </p:cNvPr>
          <p:cNvSpPr>
            <a:spLocks noGrp="1" noRot="1" noChangeAspect="1" noChangeArrowheads="1" noTextEdit="1"/>
          </p:cNvSpPr>
          <p:nvPr>
            <p:ph type="sldImg"/>
          </p:nvPr>
        </p:nvSpPr>
        <p:spPr>
          <a:ln/>
        </p:spPr>
      </p:sp>
      <p:sp>
        <p:nvSpPr>
          <p:cNvPr id="155651" name="Rectangle 3">
            <a:extLst>
              <a:ext uri="{FF2B5EF4-FFF2-40B4-BE49-F238E27FC236}">
                <a16:creationId xmlns:a16="http://schemas.microsoft.com/office/drawing/2014/main" id="{4EFF5CC0-2091-9DBC-8A73-87D72BDA1EA0}"/>
              </a:ext>
            </a:extLst>
          </p:cNvPr>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2679393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F86B4D-2119-4982-9A6D-B0B26C4D4C0D}"/>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CDE3DC0C-BABA-3D1C-E773-1B43C23F5C6A}"/>
              </a:ext>
            </a:extLst>
          </p:cNvPr>
          <p:cNvSpPr>
            <a:spLocks noGrp="1" noChangeArrowheads="1"/>
          </p:cNvSpPr>
          <p:nvPr>
            <p:ph type="sldNum" sz="quarter" idx="5"/>
          </p:nvPr>
        </p:nvSpPr>
        <p:spPr>
          <a:ln/>
        </p:spPr>
        <p:txBody>
          <a:bodyPr/>
          <a:lstStyle/>
          <a:p>
            <a:fld id="{1925C928-A7F5-4FC9-AD1D-3DF0019DACCA}" type="slidenum">
              <a:rPr lang="de-DE"/>
              <a:pPr/>
              <a:t>13</a:t>
            </a:fld>
            <a:endParaRPr lang="de-DE"/>
          </a:p>
        </p:txBody>
      </p:sp>
      <p:sp>
        <p:nvSpPr>
          <p:cNvPr id="155650" name="Rectangle 2">
            <a:extLst>
              <a:ext uri="{FF2B5EF4-FFF2-40B4-BE49-F238E27FC236}">
                <a16:creationId xmlns:a16="http://schemas.microsoft.com/office/drawing/2014/main" id="{612F6FA3-4127-1A1E-CA8F-2CF9E6B20092}"/>
              </a:ext>
            </a:extLst>
          </p:cNvPr>
          <p:cNvSpPr>
            <a:spLocks noGrp="1" noRot="1" noChangeAspect="1" noChangeArrowheads="1" noTextEdit="1"/>
          </p:cNvSpPr>
          <p:nvPr>
            <p:ph type="sldImg"/>
          </p:nvPr>
        </p:nvSpPr>
        <p:spPr>
          <a:ln/>
        </p:spPr>
      </p:sp>
      <p:sp>
        <p:nvSpPr>
          <p:cNvPr id="155651" name="Rectangle 3">
            <a:extLst>
              <a:ext uri="{FF2B5EF4-FFF2-40B4-BE49-F238E27FC236}">
                <a16:creationId xmlns:a16="http://schemas.microsoft.com/office/drawing/2014/main" id="{DB8004C8-8C3F-EB33-6F72-FC512C843702}"/>
              </a:ext>
            </a:extLst>
          </p:cNvPr>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1998709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42E1A3-D03B-DDA3-49A4-2562B61B23EF}"/>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A580A79B-E443-1767-66F6-940758C7AB14}"/>
              </a:ext>
            </a:extLst>
          </p:cNvPr>
          <p:cNvSpPr>
            <a:spLocks noGrp="1" noChangeArrowheads="1"/>
          </p:cNvSpPr>
          <p:nvPr>
            <p:ph type="sldNum" sz="quarter" idx="5"/>
          </p:nvPr>
        </p:nvSpPr>
        <p:spPr>
          <a:ln/>
        </p:spPr>
        <p:txBody>
          <a:bodyPr/>
          <a:lstStyle/>
          <a:p>
            <a:fld id="{1925C928-A7F5-4FC9-AD1D-3DF0019DACCA}" type="slidenum">
              <a:rPr lang="de-DE"/>
              <a:pPr/>
              <a:t>14</a:t>
            </a:fld>
            <a:endParaRPr lang="de-DE"/>
          </a:p>
        </p:txBody>
      </p:sp>
      <p:sp>
        <p:nvSpPr>
          <p:cNvPr id="155650" name="Rectangle 2">
            <a:extLst>
              <a:ext uri="{FF2B5EF4-FFF2-40B4-BE49-F238E27FC236}">
                <a16:creationId xmlns:a16="http://schemas.microsoft.com/office/drawing/2014/main" id="{82D9DEA1-ACCB-6ED5-8C87-D886805A6547}"/>
              </a:ext>
            </a:extLst>
          </p:cNvPr>
          <p:cNvSpPr>
            <a:spLocks noGrp="1" noRot="1" noChangeAspect="1" noChangeArrowheads="1" noTextEdit="1"/>
          </p:cNvSpPr>
          <p:nvPr>
            <p:ph type="sldImg"/>
          </p:nvPr>
        </p:nvSpPr>
        <p:spPr>
          <a:ln/>
        </p:spPr>
      </p:sp>
      <p:sp>
        <p:nvSpPr>
          <p:cNvPr id="155651" name="Rectangle 3">
            <a:extLst>
              <a:ext uri="{FF2B5EF4-FFF2-40B4-BE49-F238E27FC236}">
                <a16:creationId xmlns:a16="http://schemas.microsoft.com/office/drawing/2014/main" id="{656D5402-8C3C-05F6-1A85-6B4F87572868}"/>
              </a:ext>
            </a:extLst>
          </p:cNvPr>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3820117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782FC4-AC31-4FA5-7428-36A0052908FC}"/>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9F72DCC6-94C0-A0ED-1845-47D74364324E}"/>
              </a:ext>
            </a:extLst>
          </p:cNvPr>
          <p:cNvSpPr>
            <a:spLocks noGrp="1" noChangeArrowheads="1"/>
          </p:cNvSpPr>
          <p:nvPr>
            <p:ph type="sldNum" sz="quarter" idx="5"/>
          </p:nvPr>
        </p:nvSpPr>
        <p:spPr>
          <a:ln/>
        </p:spPr>
        <p:txBody>
          <a:bodyPr/>
          <a:lstStyle/>
          <a:p>
            <a:fld id="{1925C928-A7F5-4FC9-AD1D-3DF0019DACCA}" type="slidenum">
              <a:rPr lang="de-DE"/>
              <a:pPr/>
              <a:t>15</a:t>
            </a:fld>
            <a:endParaRPr lang="de-DE"/>
          </a:p>
        </p:txBody>
      </p:sp>
      <p:sp>
        <p:nvSpPr>
          <p:cNvPr id="155650" name="Rectangle 2">
            <a:extLst>
              <a:ext uri="{FF2B5EF4-FFF2-40B4-BE49-F238E27FC236}">
                <a16:creationId xmlns:a16="http://schemas.microsoft.com/office/drawing/2014/main" id="{7BDDF012-B677-42C1-A570-5B123D8374E3}"/>
              </a:ext>
            </a:extLst>
          </p:cNvPr>
          <p:cNvSpPr>
            <a:spLocks noGrp="1" noRot="1" noChangeAspect="1" noChangeArrowheads="1" noTextEdit="1"/>
          </p:cNvSpPr>
          <p:nvPr>
            <p:ph type="sldImg"/>
          </p:nvPr>
        </p:nvSpPr>
        <p:spPr>
          <a:ln/>
        </p:spPr>
      </p:sp>
      <p:sp>
        <p:nvSpPr>
          <p:cNvPr id="155651" name="Rectangle 3">
            <a:extLst>
              <a:ext uri="{FF2B5EF4-FFF2-40B4-BE49-F238E27FC236}">
                <a16:creationId xmlns:a16="http://schemas.microsoft.com/office/drawing/2014/main" id="{3CC206E9-6ED2-331B-9386-90EB707E4B81}"/>
              </a:ext>
            </a:extLst>
          </p:cNvPr>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2190583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65C3E8-9879-6322-F8EC-A434F7D04192}"/>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A270F600-0BE6-B179-D65C-BB53630BD350}"/>
              </a:ext>
            </a:extLst>
          </p:cNvPr>
          <p:cNvSpPr>
            <a:spLocks noGrp="1" noChangeArrowheads="1"/>
          </p:cNvSpPr>
          <p:nvPr>
            <p:ph type="sldNum" sz="quarter" idx="5"/>
          </p:nvPr>
        </p:nvSpPr>
        <p:spPr>
          <a:ln/>
        </p:spPr>
        <p:txBody>
          <a:bodyPr/>
          <a:lstStyle/>
          <a:p>
            <a:fld id="{1925C928-A7F5-4FC9-AD1D-3DF0019DACCA}" type="slidenum">
              <a:rPr lang="de-DE"/>
              <a:pPr/>
              <a:t>16</a:t>
            </a:fld>
            <a:endParaRPr lang="de-DE"/>
          </a:p>
        </p:txBody>
      </p:sp>
      <p:sp>
        <p:nvSpPr>
          <p:cNvPr id="155650" name="Rectangle 2">
            <a:extLst>
              <a:ext uri="{FF2B5EF4-FFF2-40B4-BE49-F238E27FC236}">
                <a16:creationId xmlns:a16="http://schemas.microsoft.com/office/drawing/2014/main" id="{9CA36ECC-0E46-2EDB-A289-E6C116A85304}"/>
              </a:ext>
            </a:extLst>
          </p:cNvPr>
          <p:cNvSpPr>
            <a:spLocks noGrp="1" noRot="1" noChangeAspect="1" noChangeArrowheads="1" noTextEdit="1"/>
          </p:cNvSpPr>
          <p:nvPr>
            <p:ph type="sldImg"/>
          </p:nvPr>
        </p:nvSpPr>
        <p:spPr>
          <a:ln/>
        </p:spPr>
      </p:sp>
      <p:sp>
        <p:nvSpPr>
          <p:cNvPr id="155651" name="Rectangle 3">
            <a:extLst>
              <a:ext uri="{FF2B5EF4-FFF2-40B4-BE49-F238E27FC236}">
                <a16:creationId xmlns:a16="http://schemas.microsoft.com/office/drawing/2014/main" id="{68FC539D-CB04-3F7E-6777-5CA71B710B5D}"/>
              </a:ext>
            </a:extLst>
          </p:cNvPr>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3556632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12A160-8962-98EC-EA4C-0E83A5576C00}"/>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47E1E53E-2F5A-CA46-DF2B-EF53BEADA2A0}"/>
              </a:ext>
            </a:extLst>
          </p:cNvPr>
          <p:cNvSpPr>
            <a:spLocks noGrp="1" noChangeArrowheads="1"/>
          </p:cNvSpPr>
          <p:nvPr>
            <p:ph type="sldNum" sz="quarter" idx="5"/>
          </p:nvPr>
        </p:nvSpPr>
        <p:spPr>
          <a:ln/>
        </p:spPr>
        <p:txBody>
          <a:bodyPr/>
          <a:lstStyle/>
          <a:p>
            <a:fld id="{1925C928-A7F5-4FC9-AD1D-3DF0019DACCA}" type="slidenum">
              <a:rPr lang="de-DE"/>
              <a:pPr/>
              <a:t>17</a:t>
            </a:fld>
            <a:endParaRPr lang="de-DE"/>
          </a:p>
        </p:txBody>
      </p:sp>
      <p:sp>
        <p:nvSpPr>
          <p:cNvPr id="155650" name="Rectangle 2">
            <a:extLst>
              <a:ext uri="{FF2B5EF4-FFF2-40B4-BE49-F238E27FC236}">
                <a16:creationId xmlns:a16="http://schemas.microsoft.com/office/drawing/2014/main" id="{0196097E-D402-2425-1189-2FDF5181C2E7}"/>
              </a:ext>
            </a:extLst>
          </p:cNvPr>
          <p:cNvSpPr>
            <a:spLocks noGrp="1" noRot="1" noChangeAspect="1" noChangeArrowheads="1" noTextEdit="1"/>
          </p:cNvSpPr>
          <p:nvPr>
            <p:ph type="sldImg"/>
          </p:nvPr>
        </p:nvSpPr>
        <p:spPr>
          <a:ln/>
        </p:spPr>
      </p:sp>
      <p:sp>
        <p:nvSpPr>
          <p:cNvPr id="155651" name="Rectangle 3">
            <a:extLst>
              <a:ext uri="{FF2B5EF4-FFF2-40B4-BE49-F238E27FC236}">
                <a16:creationId xmlns:a16="http://schemas.microsoft.com/office/drawing/2014/main" id="{62ADE8B4-501E-FDD6-3002-A23846DAB075}"/>
              </a:ext>
            </a:extLst>
          </p:cNvPr>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4319850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23A6BB-74D4-FBBC-2256-2ADB666776D3}"/>
            </a:ext>
          </a:extLst>
        </p:cNvPr>
        <p:cNvGrpSpPr/>
        <p:nvPr/>
      </p:nvGrpSpPr>
      <p:grpSpPr>
        <a:xfrm>
          <a:off x="0" y="0"/>
          <a:ext cx="0" cy="0"/>
          <a:chOff x="0" y="0"/>
          <a:chExt cx="0" cy="0"/>
        </a:xfrm>
      </p:grpSpPr>
      <p:sp>
        <p:nvSpPr>
          <p:cNvPr id="7" name="Rectangle 7">
            <a:extLst>
              <a:ext uri="{FF2B5EF4-FFF2-40B4-BE49-F238E27FC236}">
                <a16:creationId xmlns:a16="http://schemas.microsoft.com/office/drawing/2014/main" id="{921872EB-DA46-13CB-9BCC-F0C70E078705}"/>
              </a:ext>
            </a:extLst>
          </p:cNvPr>
          <p:cNvSpPr>
            <a:spLocks noGrp="1" noChangeArrowheads="1"/>
          </p:cNvSpPr>
          <p:nvPr>
            <p:ph type="sldNum" sz="quarter" idx="5"/>
          </p:nvPr>
        </p:nvSpPr>
        <p:spPr>
          <a:ln/>
        </p:spPr>
        <p:txBody>
          <a:bodyPr/>
          <a:lstStyle/>
          <a:p>
            <a:fld id="{1925C928-A7F5-4FC9-AD1D-3DF0019DACCA}" type="slidenum">
              <a:rPr lang="de-DE"/>
              <a:pPr/>
              <a:t>18</a:t>
            </a:fld>
            <a:endParaRPr lang="de-DE"/>
          </a:p>
        </p:txBody>
      </p:sp>
      <p:sp>
        <p:nvSpPr>
          <p:cNvPr id="155650" name="Rectangle 2">
            <a:extLst>
              <a:ext uri="{FF2B5EF4-FFF2-40B4-BE49-F238E27FC236}">
                <a16:creationId xmlns:a16="http://schemas.microsoft.com/office/drawing/2014/main" id="{E8C53F73-B092-60FF-F4CB-B86B211F5279}"/>
              </a:ext>
            </a:extLst>
          </p:cNvPr>
          <p:cNvSpPr>
            <a:spLocks noGrp="1" noRot="1" noChangeAspect="1" noChangeArrowheads="1" noTextEdit="1"/>
          </p:cNvSpPr>
          <p:nvPr>
            <p:ph type="sldImg"/>
          </p:nvPr>
        </p:nvSpPr>
        <p:spPr>
          <a:ln/>
        </p:spPr>
      </p:sp>
      <p:sp>
        <p:nvSpPr>
          <p:cNvPr id="155651" name="Rectangle 3">
            <a:extLst>
              <a:ext uri="{FF2B5EF4-FFF2-40B4-BE49-F238E27FC236}">
                <a16:creationId xmlns:a16="http://schemas.microsoft.com/office/drawing/2014/main" id="{6D6622B5-1013-F565-582D-965EA7635CA0}"/>
              </a:ext>
            </a:extLst>
          </p:cNvPr>
          <p:cNvSpPr>
            <a:spLocks noGrp="1" noChangeArrowheads="1"/>
          </p:cNvSpPr>
          <p:nvPr>
            <p:ph type="body" idx="1"/>
          </p:nvPr>
        </p:nvSpPr>
        <p:spPr/>
        <p:txBody>
          <a:bodyPr/>
          <a:lstStyle/>
          <a:p>
            <a:endParaRPr lang="de-DE"/>
          </a:p>
        </p:txBody>
      </p:sp>
    </p:spTree>
    <p:extLst>
      <p:ext uri="{BB962C8B-B14F-4D97-AF65-F5344CB8AC3E}">
        <p14:creationId xmlns:p14="http://schemas.microsoft.com/office/powerpoint/2010/main" val="5147210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bg>
      <p:bgPr>
        <a:solidFill>
          <a:srgbClr val="7030A0"/>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DDAC5B-0645-A690-F024-33C1AA28D0C4}"/>
              </a:ext>
            </a:extLst>
          </p:cNvPr>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de-DE" dirty="0"/>
              <a:t>Mastertitelformat bearbeiten</a:t>
            </a:r>
            <a:endParaRPr lang="en-GB" dirty="0"/>
          </a:p>
        </p:txBody>
      </p:sp>
      <p:sp>
        <p:nvSpPr>
          <p:cNvPr id="3" name="Untertitel 2">
            <a:extLst>
              <a:ext uri="{FF2B5EF4-FFF2-40B4-BE49-F238E27FC236}">
                <a16:creationId xmlns:a16="http://schemas.microsoft.com/office/drawing/2014/main" id="{570AA9E2-0A47-1421-51E8-F9E1E4D5B320}"/>
              </a:ext>
            </a:extLst>
          </p:cNvPr>
          <p:cNvSpPr>
            <a:spLocks noGrp="1"/>
          </p:cNvSpPr>
          <p:nvPr>
            <p:ph type="subTitle" idx="1"/>
          </p:nvPr>
        </p:nvSpPr>
        <p:spPr>
          <a:xfrm>
            <a:off x="1524000" y="3602038"/>
            <a:ext cx="9144000" cy="1655762"/>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Master-Untertitelformat bearbeiten</a:t>
            </a:r>
            <a:endParaRPr lang="en-GB" dirty="0"/>
          </a:p>
        </p:txBody>
      </p:sp>
      <p:sp>
        <p:nvSpPr>
          <p:cNvPr id="4" name="Datumsplatzhalter 3">
            <a:extLst>
              <a:ext uri="{FF2B5EF4-FFF2-40B4-BE49-F238E27FC236}">
                <a16:creationId xmlns:a16="http://schemas.microsoft.com/office/drawing/2014/main" id="{EAD155DC-8AD9-4B49-60E5-01F75595BA2F}"/>
              </a:ext>
            </a:extLst>
          </p:cNvPr>
          <p:cNvSpPr>
            <a:spLocks noGrp="1"/>
          </p:cNvSpPr>
          <p:nvPr>
            <p:ph type="dt" sz="half" idx="10"/>
          </p:nvPr>
        </p:nvSpPr>
        <p:spPr/>
        <p:txBody>
          <a:bodyPr/>
          <a:lstStyle>
            <a:lvl1pPr>
              <a:defRPr>
                <a:solidFill>
                  <a:schemeClr val="bg1"/>
                </a:solidFill>
              </a:defRPr>
            </a:lvl1pPr>
          </a:lstStyle>
          <a:p>
            <a:fld id="{1F78B7DB-13E5-4F30-B9D1-977330970F0C}" type="datetimeFigureOut">
              <a:rPr lang="en-GB" smtClean="0"/>
              <a:pPr/>
              <a:t>30/09/2025</a:t>
            </a:fld>
            <a:endParaRPr lang="en-GB"/>
          </a:p>
        </p:txBody>
      </p:sp>
      <p:sp>
        <p:nvSpPr>
          <p:cNvPr id="5" name="Fußzeilenplatzhalter 4">
            <a:extLst>
              <a:ext uri="{FF2B5EF4-FFF2-40B4-BE49-F238E27FC236}">
                <a16:creationId xmlns:a16="http://schemas.microsoft.com/office/drawing/2014/main" id="{8AC97736-586D-6DAC-3C56-ADEFCDC57914}"/>
              </a:ext>
            </a:extLst>
          </p:cNvPr>
          <p:cNvSpPr>
            <a:spLocks noGrp="1"/>
          </p:cNvSpPr>
          <p:nvPr>
            <p:ph type="ftr" sz="quarter" idx="11"/>
          </p:nvPr>
        </p:nvSpPr>
        <p:spPr/>
        <p:txBody>
          <a:bodyPr/>
          <a:lstStyle>
            <a:lvl1pPr>
              <a:defRPr>
                <a:solidFill>
                  <a:schemeClr val="bg1"/>
                </a:solidFill>
              </a:defRPr>
            </a:lvl1pPr>
          </a:lstStyle>
          <a:p>
            <a:endParaRPr lang="en-GB"/>
          </a:p>
        </p:txBody>
      </p:sp>
      <p:sp>
        <p:nvSpPr>
          <p:cNvPr id="6" name="Foliennummernplatzhalter 5">
            <a:extLst>
              <a:ext uri="{FF2B5EF4-FFF2-40B4-BE49-F238E27FC236}">
                <a16:creationId xmlns:a16="http://schemas.microsoft.com/office/drawing/2014/main" id="{FF2D0711-F117-0ACA-36EF-16F10D90D718}"/>
              </a:ext>
            </a:extLst>
          </p:cNvPr>
          <p:cNvSpPr>
            <a:spLocks noGrp="1"/>
          </p:cNvSpPr>
          <p:nvPr>
            <p:ph type="sldNum" sz="quarter" idx="12"/>
          </p:nvPr>
        </p:nvSpPr>
        <p:spPr/>
        <p:txBody>
          <a:bodyPr/>
          <a:lstStyle>
            <a:lvl1pPr>
              <a:defRPr>
                <a:solidFill>
                  <a:schemeClr val="bg1"/>
                </a:solidFill>
              </a:defRPr>
            </a:lvl1pPr>
          </a:lstStyle>
          <a:p>
            <a:fld id="{8668C36A-A1A0-40D1-B8F2-7D687C187CC8}" type="slidenum">
              <a:rPr lang="en-GB" smtClean="0"/>
              <a:pPr/>
              <a:t>‹Nr.›</a:t>
            </a:fld>
            <a:endParaRPr lang="en-GB"/>
          </a:p>
        </p:txBody>
      </p:sp>
    </p:spTree>
    <p:extLst>
      <p:ext uri="{BB962C8B-B14F-4D97-AF65-F5344CB8AC3E}">
        <p14:creationId xmlns:p14="http://schemas.microsoft.com/office/powerpoint/2010/main" val="2232576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0BE0AAF-AB2D-083C-6484-1C2399B9A8AC}"/>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GB"/>
          </a:p>
        </p:txBody>
      </p:sp>
      <p:sp>
        <p:nvSpPr>
          <p:cNvPr id="3" name="Bildplatzhalter 2">
            <a:extLst>
              <a:ext uri="{FF2B5EF4-FFF2-40B4-BE49-F238E27FC236}">
                <a16:creationId xmlns:a16="http://schemas.microsoft.com/office/drawing/2014/main" id="{6B40ECFB-2F20-9439-9A99-583A048D8F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platzhalter 3">
            <a:extLst>
              <a:ext uri="{FF2B5EF4-FFF2-40B4-BE49-F238E27FC236}">
                <a16:creationId xmlns:a16="http://schemas.microsoft.com/office/drawing/2014/main" id="{F5DCFFB4-1B26-ADED-60DC-BB4E30E6ACF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608C072E-368F-EE23-C25B-5AA4844E149B}"/>
              </a:ext>
            </a:extLst>
          </p:cNvPr>
          <p:cNvSpPr>
            <a:spLocks noGrp="1"/>
          </p:cNvSpPr>
          <p:nvPr>
            <p:ph type="dt" sz="half" idx="10"/>
          </p:nvPr>
        </p:nvSpPr>
        <p:spPr/>
        <p:txBody>
          <a:bodyPr/>
          <a:lstStyle/>
          <a:p>
            <a:fld id="{1F78B7DB-13E5-4F30-B9D1-977330970F0C}" type="datetimeFigureOut">
              <a:rPr lang="en-GB" smtClean="0"/>
              <a:t>30/09/2025</a:t>
            </a:fld>
            <a:endParaRPr lang="en-GB"/>
          </a:p>
        </p:txBody>
      </p:sp>
      <p:sp>
        <p:nvSpPr>
          <p:cNvPr id="6" name="Fußzeilenplatzhalter 5">
            <a:extLst>
              <a:ext uri="{FF2B5EF4-FFF2-40B4-BE49-F238E27FC236}">
                <a16:creationId xmlns:a16="http://schemas.microsoft.com/office/drawing/2014/main" id="{2F505C63-2588-0C18-2F05-FA4613AD3DA4}"/>
              </a:ext>
            </a:extLst>
          </p:cNvPr>
          <p:cNvSpPr>
            <a:spLocks noGrp="1"/>
          </p:cNvSpPr>
          <p:nvPr>
            <p:ph type="ftr" sz="quarter" idx="11"/>
          </p:nvPr>
        </p:nvSpPr>
        <p:spPr/>
        <p:txBody>
          <a:bodyPr/>
          <a:lstStyle/>
          <a:p>
            <a:endParaRPr lang="en-GB"/>
          </a:p>
        </p:txBody>
      </p:sp>
      <p:sp>
        <p:nvSpPr>
          <p:cNvPr id="7" name="Foliennummernplatzhalter 6">
            <a:extLst>
              <a:ext uri="{FF2B5EF4-FFF2-40B4-BE49-F238E27FC236}">
                <a16:creationId xmlns:a16="http://schemas.microsoft.com/office/drawing/2014/main" id="{24FC3B27-F5B1-443D-4AB0-B5B275C1AEFD}"/>
              </a:ext>
            </a:extLst>
          </p:cNvPr>
          <p:cNvSpPr>
            <a:spLocks noGrp="1"/>
          </p:cNvSpPr>
          <p:nvPr>
            <p:ph type="sldNum" sz="quarter" idx="12"/>
          </p:nvPr>
        </p:nvSpPr>
        <p:spPr/>
        <p:txBody>
          <a:bodyPr/>
          <a:lstStyle/>
          <a:p>
            <a:fld id="{8668C36A-A1A0-40D1-B8F2-7D687C187CC8}" type="slidenum">
              <a:rPr lang="en-GB" smtClean="0"/>
              <a:t>‹Nr.›</a:t>
            </a:fld>
            <a:endParaRPr lang="en-GB"/>
          </a:p>
        </p:txBody>
      </p:sp>
    </p:spTree>
    <p:extLst>
      <p:ext uri="{BB962C8B-B14F-4D97-AF65-F5344CB8AC3E}">
        <p14:creationId xmlns:p14="http://schemas.microsoft.com/office/powerpoint/2010/main" val="332309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1D789A-7F41-D293-119D-C66ECD6B8A0A}"/>
              </a:ext>
            </a:extLst>
          </p:cNvPr>
          <p:cNvSpPr>
            <a:spLocks noGrp="1"/>
          </p:cNvSpPr>
          <p:nvPr>
            <p:ph type="title"/>
          </p:nvPr>
        </p:nvSpPr>
        <p:spPr/>
        <p:txBody>
          <a:bodyPr/>
          <a:lstStyle/>
          <a:p>
            <a:r>
              <a:rPr lang="de-DE"/>
              <a:t>Mastertitelformat bearbeiten</a:t>
            </a:r>
            <a:endParaRPr lang="en-GB"/>
          </a:p>
        </p:txBody>
      </p:sp>
      <p:sp>
        <p:nvSpPr>
          <p:cNvPr id="3" name="Vertikaler Textplatzhalter 2">
            <a:extLst>
              <a:ext uri="{FF2B5EF4-FFF2-40B4-BE49-F238E27FC236}">
                <a16:creationId xmlns:a16="http://schemas.microsoft.com/office/drawing/2014/main" id="{61AAC1CD-CDE5-99A5-D18F-255998549492}"/>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umsplatzhalter 3">
            <a:extLst>
              <a:ext uri="{FF2B5EF4-FFF2-40B4-BE49-F238E27FC236}">
                <a16:creationId xmlns:a16="http://schemas.microsoft.com/office/drawing/2014/main" id="{AAED3A4F-A02B-E8A6-2C08-EBCF16D379B1}"/>
              </a:ext>
            </a:extLst>
          </p:cNvPr>
          <p:cNvSpPr>
            <a:spLocks noGrp="1"/>
          </p:cNvSpPr>
          <p:nvPr>
            <p:ph type="dt" sz="half" idx="10"/>
          </p:nvPr>
        </p:nvSpPr>
        <p:spPr/>
        <p:txBody>
          <a:bodyPr/>
          <a:lstStyle/>
          <a:p>
            <a:fld id="{1F78B7DB-13E5-4F30-B9D1-977330970F0C}" type="datetimeFigureOut">
              <a:rPr lang="en-GB" smtClean="0"/>
              <a:t>30/09/2025</a:t>
            </a:fld>
            <a:endParaRPr lang="en-GB"/>
          </a:p>
        </p:txBody>
      </p:sp>
      <p:sp>
        <p:nvSpPr>
          <p:cNvPr id="5" name="Fußzeilenplatzhalter 4">
            <a:extLst>
              <a:ext uri="{FF2B5EF4-FFF2-40B4-BE49-F238E27FC236}">
                <a16:creationId xmlns:a16="http://schemas.microsoft.com/office/drawing/2014/main" id="{B6CAA995-B540-33C0-5381-C6A10221F6BF}"/>
              </a:ext>
            </a:extLst>
          </p:cNvPr>
          <p:cNvSpPr>
            <a:spLocks noGrp="1"/>
          </p:cNvSpPr>
          <p:nvPr>
            <p:ph type="ftr" sz="quarter" idx="11"/>
          </p:nvPr>
        </p:nvSpPr>
        <p:spPr/>
        <p:txBody>
          <a:bodyPr/>
          <a:lstStyle/>
          <a:p>
            <a:endParaRPr lang="en-GB"/>
          </a:p>
        </p:txBody>
      </p:sp>
      <p:sp>
        <p:nvSpPr>
          <p:cNvPr id="6" name="Foliennummernplatzhalter 5">
            <a:extLst>
              <a:ext uri="{FF2B5EF4-FFF2-40B4-BE49-F238E27FC236}">
                <a16:creationId xmlns:a16="http://schemas.microsoft.com/office/drawing/2014/main" id="{2726DA3B-84B0-E79E-D097-ADE091570E5C}"/>
              </a:ext>
            </a:extLst>
          </p:cNvPr>
          <p:cNvSpPr>
            <a:spLocks noGrp="1"/>
          </p:cNvSpPr>
          <p:nvPr>
            <p:ph type="sldNum" sz="quarter" idx="12"/>
          </p:nvPr>
        </p:nvSpPr>
        <p:spPr/>
        <p:txBody>
          <a:bodyPr/>
          <a:lstStyle/>
          <a:p>
            <a:fld id="{8668C36A-A1A0-40D1-B8F2-7D687C187CC8}" type="slidenum">
              <a:rPr lang="en-GB" smtClean="0"/>
              <a:t>‹Nr.›</a:t>
            </a:fld>
            <a:endParaRPr lang="en-GB"/>
          </a:p>
        </p:txBody>
      </p:sp>
    </p:spTree>
    <p:extLst>
      <p:ext uri="{BB962C8B-B14F-4D97-AF65-F5344CB8AC3E}">
        <p14:creationId xmlns:p14="http://schemas.microsoft.com/office/powerpoint/2010/main" val="998523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93145BF6-FA27-C429-64F1-445AEC18F377}"/>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en-GB"/>
          </a:p>
        </p:txBody>
      </p:sp>
      <p:sp>
        <p:nvSpPr>
          <p:cNvPr id="3" name="Vertikaler Textplatzhalter 2">
            <a:extLst>
              <a:ext uri="{FF2B5EF4-FFF2-40B4-BE49-F238E27FC236}">
                <a16:creationId xmlns:a16="http://schemas.microsoft.com/office/drawing/2014/main" id="{674CD2B6-CEF5-C9E2-29D1-380FA9F6BAE2}"/>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umsplatzhalter 3">
            <a:extLst>
              <a:ext uri="{FF2B5EF4-FFF2-40B4-BE49-F238E27FC236}">
                <a16:creationId xmlns:a16="http://schemas.microsoft.com/office/drawing/2014/main" id="{8DFD5CDD-B38B-76CF-051D-C82E6F032D4B}"/>
              </a:ext>
            </a:extLst>
          </p:cNvPr>
          <p:cNvSpPr>
            <a:spLocks noGrp="1"/>
          </p:cNvSpPr>
          <p:nvPr>
            <p:ph type="dt" sz="half" idx="10"/>
          </p:nvPr>
        </p:nvSpPr>
        <p:spPr/>
        <p:txBody>
          <a:bodyPr/>
          <a:lstStyle/>
          <a:p>
            <a:fld id="{1F78B7DB-13E5-4F30-B9D1-977330970F0C}" type="datetimeFigureOut">
              <a:rPr lang="en-GB" smtClean="0"/>
              <a:t>30/09/2025</a:t>
            </a:fld>
            <a:endParaRPr lang="en-GB"/>
          </a:p>
        </p:txBody>
      </p:sp>
      <p:sp>
        <p:nvSpPr>
          <p:cNvPr id="5" name="Fußzeilenplatzhalter 4">
            <a:extLst>
              <a:ext uri="{FF2B5EF4-FFF2-40B4-BE49-F238E27FC236}">
                <a16:creationId xmlns:a16="http://schemas.microsoft.com/office/drawing/2014/main" id="{3E3AE7E5-F0B0-FBC1-EA10-754C24A5FF0D}"/>
              </a:ext>
            </a:extLst>
          </p:cNvPr>
          <p:cNvSpPr>
            <a:spLocks noGrp="1"/>
          </p:cNvSpPr>
          <p:nvPr>
            <p:ph type="ftr" sz="quarter" idx="11"/>
          </p:nvPr>
        </p:nvSpPr>
        <p:spPr/>
        <p:txBody>
          <a:bodyPr/>
          <a:lstStyle/>
          <a:p>
            <a:endParaRPr lang="en-GB"/>
          </a:p>
        </p:txBody>
      </p:sp>
      <p:sp>
        <p:nvSpPr>
          <p:cNvPr id="6" name="Foliennummernplatzhalter 5">
            <a:extLst>
              <a:ext uri="{FF2B5EF4-FFF2-40B4-BE49-F238E27FC236}">
                <a16:creationId xmlns:a16="http://schemas.microsoft.com/office/drawing/2014/main" id="{F2A60B80-EAA3-BC93-21DB-2D7286FB9D2C}"/>
              </a:ext>
            </a:extLst>
          </p:cNvPr>
          <p:cNvSpPr>
            <a:spLocks noGrp="1"/>
          </p:cNvSpPr>
          <p:nvPr>
            <p:ph type="sldNum" sz="quarter" idx="12"/>
          </p:nvPr>
        </p:nvSpPr>
        <p:spPr/>
        <p:txBody>
          <a:bodyPr/>
          <a:lstStyle/>
          <a:p>
            <a:fld id="{8668C36A-A1A0-40D1-B8F2-7D687C187CC8}" type="slidenum">
              <a:rPr lang="en-GB" smtClean="0"/>
              <a:t>‹Nr.›</a:t>
            </a:fld>
            <a:endParaRPr lang="en-GB"/>
          </a:p>
        </p:txBody>
      </p:sp>
    </p:spTree>
    <p:extLst>
      <p:ext uri="{BB962C8B-B14F-4D97-AF65-F5344CB8AC3E}">
        <p14:creationId xmlns:p14="http://schemas.microsoft.com/office/powerpoint/2010/main" val="24996867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Title slide colour">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281C589-D6EC-E58C-B1CD-07D33B9BFD2F}"/>
              </a:ext>
            </a:extLst>
          </p:cNvPr>
          <p:cNvSpPr/>
          <p:nvPr userDrawn="1"/>
        </p:nvSpPr>
        <p:spPr>
          <a:xfrm>
            <a:off x="1" y="1"/>
            <a:ext cx="12192001" cy="6858001"/>
          </a:xfrm>
          <a:prstGeom prst="rect">
            <a:avLst/>
          </a:prstGeom>
          <a:gradFill flip="none" rotWithShape="1">
            <a:gsLst>
              <a:gs pos="1000">
                <a:srgbClr val="009EAD"/>
              </a:gs>
              <a:gs pos="100000">
                <a:srgbClr val="8D2E5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G" sz="2400" dirty="0"/>
          </a:p>
        </p:txBody>
      </p:sp>
      <p:sp>
        <p:nvSpPr>
          <p:cNvPr id="2" name="Заглавие 1">
            <a:extLst>
              <a:ext uri="{FF2B5EF4-FFF2-40B4-BE49-F238E27FC236}">
                <a16:creationId xmlns:a16="http://schemas.microsoft.com/office/drawing/2014/main" id="{9B4779B7-A06F-C38F-8AE6-A80FDE71FFDA}"/>
              </a:ext>
            </a:extLst>
          </p:cNvPr>
          <p:cNvSpPr>
            <a:spLocks noGrp="1"/>
          </p:cNvSpPr>
          <p:nvPr>
            <p:ph type="ctrTitle" hasCustomPrompt="1"/>
          </p:nvPr>
        </p:nvSpPr>
        <p:spPr>
          <a:xfrm>
            <a:off x="612578" y="1881621"/>
            <a:ext cx="6355148" cy="1794155"/>
          </a:xfrm>
        </p:spPr>
        <p:txBody>
          <a:bodyPr lIns="0" anchor="t">
            <a:noAutofit/>
          </a:bodyPr>
          <a:lstStyle>
            <a:lvl1pPr algn="l">
              <a:lnSpc>
                <a:spcPts val="5013"/>
              </a:lnSpc>
              <a:defRPr sz="3733">
                <a:solidFill>
                  <a:schemeClr val="bg1"/>
                </a:solidFill>
                <a:latin typeface="Metropolis Semi Bold" pitchFamily="2" charset="77"/>
              </a:defRPr>
            </a:lvl1pPr>
          </a:lstStyle>
          <a:p>
            <a:r>
              <a:rPr lang="en-GB" dirty="0"/>
              <a:t>Insert title here</a:t>
            </a:r>
            <a:endParaRPr lang="bg-BG" dirty="0"/>
          </a:p>
        </p:txBody>
      </p:sp>
      <p:sp>
        <p:nvSpPr>
          <p:cNvPr id="3" name="Подзаглавие 2">
            <a:extLst>
              <a:ext uri="{FF2B5EF4-FFF2-40B4-BE49-F238E27FC236}">
                <a16:creationId xmlns:a16="http://schemas.microsoft.com/office/drawing/2014/main" id="{EF919933-AF5A-3213-D8D3-502FBBA5A770}"/>
              </a:ext>
            </a:extLst>
          </p:cNvPr>
          <p:cNvSpPr>
            <a:spLocks noGrp="1"/>
          </p:cNvSpPr>
          <p:nvPr>
            <p:ph type="subTitle" idx="1" hasCustomPrompt="1"/>
          </p:nvPr>
        </p:nvSpPr>
        <p:spPr>
          <a:xfrm>
            <a:off x="612578" y="3672648"/>
            <a:ext cx="7438839" cy="436843"/>
          </a:xfrm>
        </p:spPr>
        <p:txBody>
          <a:bodyPr/>
          <a:lstStyle>
            <a:lvl1pPr marL="0" indent="0" algn="l">
              <a:buNone/>
              <a:defRPr sz="2400">
                <a:solidFill>
                  <a:schemeClr val="bg1"/>
                </a:solidFill>
                <a:latin typeface="Nunito" pitchFamily="2" charset="77"/>
                <a:ea typeface="Nunito" pitchFamily="2" charset="77"/>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dirty="0"/>
              <a:t>Name of presenter</a:t>
            </a:r>
            <a:endParaRPr lang="en-BG" dirty="0"/>
          </a:p>
        </p:txBody>
      </p:sp>
      <p:pic>
        <p:nvPicPr>
          <p:cNvPr id="9" name="Graphic 8">
            <a:extLst>
              <a:ext uri="{FF2B5EF4-FFF2-40B4-BE49-F238E27FC236}">
                <a16:creationId xmlns:a16="http://schemas.microsoft.com/office/drawing/2014/main" id="{43F29312-9C5D-194A-0292-0E9CC9458A3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93447" y="452935"/>
            <a:ext cx="3681183" cy="1383512"/>
          </a:xfrm>
          <a:prstGeom prst="rect">
            <a:avLst/>
          </a:prstGeom>
        </p:spPr>
      </p:pic>
      <p:pic>
        <p:nvPicPr>
          <p:cNvPr id="8" name="Graphic 7">
            <a:extLst>
              <a:ext uri="{FF2B5EF4-FFF2-40B4-BE49-F238E27FC236}">
                <a16:creationId xmlns:a16="http://schemas.microsoft.com/office/drawing/2014/main" id="{F3FD34B2-1E78-D584-C4CC-B8B1A5A8A3D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50053" y="5839413"/>
            <a:ext cx="2268939" cy="504548"/>
          </a:xfrm>
          <a:prstGeom prst="rect">
            <a:avLst/>
          </a:prstGeom>
        </p:spPr>
      </p:pic>
    </p:spTree>
    <p:extLst>
      <p:ext uri="{BB962C8B-B14F-4D97-AF65-F5344CB8AC3E}">
        <p14:creationId xmlns:p14="http://schemas.microsoft.com/office/powerpoint/2010/main" val="3063021091"/>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Final sli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05919A-290F-BBF8-64D3-7F54CE335254}"/>
              </a:ext>
            </a:extLst>
          </p:cNvPr>
          <p:cNvSpPr/>
          <p:nvPr userDrawn="1"/>
        </p:nvSpPr>
        <p:spPr>
          <a:xfrm>
            <a:off x="-1" y="0"/>
            <a:ext cx="12192001" cy="6858000"/>
          </a:xfrm>
          <a:prstGeom prst="rect">
            <a:avLst/>
          </a:prstGeom>
          <a:gradFill flip="none" rotWithShape="1">
            <a:gsLst>
              <a:gs pos="1000">
                <a:srgbClr val="009EAD"/>
              </a:gs>
              <a:gs pos="100000">
                <a:srgbClr val="8D2E5C"/>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BG" sz="2400"/>
          </a:p>
        </p:txBody>
      </p:sp>
      <p:sp>
        <p:nvSpPr>
          <p:cNvPr id="25" name="Footer Placeholder 4">
            <a:extLst>
              <a:ext uri="{FF2B5EF4-FFF2-40B4-BE49-F238E27FC236}">
                <a16:creationId xmlns:a16="http://schemas.microsoft.com/office/drawing/2014/main" id="{DDE8AB7B-E5F4-3039-B94F-DFCCFF363921}"/>
              </a:ext>
            </a:extLst>
          </p:cNvPr>
          <p:cNvSpPr txBox="1">
            <a:spLocks/>
          </p:cNvSpPr>
          <p:nvPr userDrawn="1"/>
        </p:nvSpPr>
        <p:spPr>
          <a:xfrm>
            <a:off x="2648809" y="7509705"/>
            <a:ext cx="9088979" cy="607480"/>
          </a:xfrm>
          <a:prstGeom prst="rect">
            <a:avLst/>
          </a:prstGeom>
        </p:spPr>
        <p:txBody>
          <a:bodyPr vert="horz" lIns="91440" tIns="45720" rIns="91440" bIns="45720" rtlCol="0" anchor="ctr"/>
          <a:lstStyle>
            <a:defPPr>
              <a:defRPr lang="bg-BG"/>
            </a:defPPr>
            <a:lvl1pPr marL="0" algn="l" defTabSz="914400" rtl="0" eaLnBrk="1" latinLnBrk="0" hangingPunct="1">
              <a:defRPr sz="2000" kern="1200">
                <a:solidFill>
                  <a:schemeClr val="bg1">
                    <a:lumMod val="95000"/>
                  </a:schemeClr>
                </a:solidFill>
                <a:latin typeface="+mn-lt"/>
                <a:ea typeface="+mn-ea"/>
                <a:cs typeface="Poppins Light" panose="00000400000000000000" pitchFamily="2"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bg1"/>
                </a:solidFill>
                <a:latin typeface="Arial" panose="020B0604020202020204" pitchFamily="34" charset="0"/>
                <a:ea typeface="Inter Light" panose="02000503000000020004" pitchFamily="2" charset="0"/>
                <a:cs typeface="Arial" panose="020B0604020202020204" pitchFamily="34" charset="0"/>
              </a:rPr>
              <a:t>This project receives funding from the European Union’s Horizon Europe research and innovation </a:t>
            </a:r>
            <a:r>
              <a:rPr lang="en-US" sz="1000" dirty="0" err="1">
                <a:solidFill>
                  <a:schemeClr val="bg1"/>
                </a:solidFill>
                <a:latin typeface="Arial" panose="020B0604020202020204" pitchFamily="34" charset="0"/>
                <a:ea typeface="Inter Light" panose="02000503000000020004" pitchFamily="2" charset="0"/>
                <a:cs typeface="Arial" panose="020B0604020202020204" pitchFamily="34" charset="0"/>
              </a:rPr>
              <a:t>programme</a:t>
            </a:r>
            <a:r>
              <a:rPr lang="en-US" sz="1000" dirty="0">
                <a:solidFill>
                  <a:schemeClr val="bg1"/>
                </a:solidFill>
                <a:latin typeface="Arial" panose="020B0604020202020204" pitchFamily="34" charset="0"/>
                <a:ea typeface="Inter Light" panose="02000503000000020004" pitchFamily="2" charset="0"/>
                <a:cs typeface="Arial" panose="020B0604020202020204" pitchFamily="34" charset="0"/>
              </a:rPr>
              <a:t> under grant agreement No 101188026. </a:t>
            </a:r>
            <a:br>
              <a:rPr lang="en-US" sz="1000" dirty="0">
                <a:solidFill>
                  <a:schemeClr val="bg1"/>
                </a:solidFill>
                <a:latin typeface="Arial" panose="020B0604020202020204" pitchFamily="34" charset="0"/>
                <a:ea typeface="Inter Light" panose="02000503000000020004" pitchFamily="2" charset="0"/>
                <a:cs typeface="Arial" panose="020B0604020202020204" pitchFamily="34" charset="0"/>
              </a:rPr>
            </a:br>
            <a:r>
              <a:rPr lang="en-US" sz="1000" dirty="0">
                <a:solidFill>
                  <a:schemeClr val="bg1"/>
                </a:solidFill>
                <a:latin typeface="Arial" panose="020B0604020202020204" pitchFamily="34" charset="0"/>
                <a:ea typeface="Inter Light" panose="02000503000000020004" pitchFamily="2" charset="0"/>
                <a:cs typeface="Arial" panose="020B0604020202020204" pitchFamily="34" charset="0"/>
              </a:rPr>
              <a:t>Views and opinions expressed are those of the author(s) only and do not necessarily reflect those of the European Union or the European Research Executive Agency (REA). Neither the EU nor the European Research Executive Agency (REA) can be held responsible for them.</a:t>
            </a:r>
          </a:p>
        </p:txBody>
      </p:sp>
      <p:pic>
        <p:nvPicPr>
          <p:cNvPr id="2" name="Graphic 1">
            <a:extLst>
              <a:ext uri="{FF2B5EF4-FFF2-40B4-BE49-F238E27FC236}">
                <a16:creationId xmlns:a16="http://schemas.microsoft.com/office/drawing/2014/main" id="{429DD23F-C6C0-F805-37BB-F3C54824512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76189" y="6177322"/>
            <a:ext cx="1577652" cy="350825"/>
          </a:xfrm>
          <a:prstGeom prst="rect">
            <a:avLst/>
          </a:prstGeom>
        </p:spPr>
      </p:pic>
    </p:spTree>
    <p:extLst>
      <p:ext uri="{BB962C8B-B14F-4D97-AF65-F5344CB8AC3E}">
        <p14:creationId xmlns:p14="http://schemas.microsoft.com/office/powerpoint/2010/main" val="3190962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CF258B-6A52-6400-964F-7B4A3211D511}"/>
              </a:ext>
            </a:extLst>
          </p:cNvPr>
          <p:cNvSpPr>
            <a:spLocks noGrp="1"/>
          </p:cNvSpPr>
          <p:nvPr>
            <p:ph type="title"/>
          </p:nvPr>
        </p:nvSpPr>
        <p:spPr/>
        <p:txBody>
          <a:bodyPr/>
          <a:lstStyle/>
          <a:p>
            <a:r>
              <a:rPr lang="de-DE"/>
              <a:t>Mastertitelformat bearbeiten</a:t>
            </a:r>
            <a:endParaRPr lang="en-GB"/>
          </a:p>
        </p:txBody>
      </p:sp>
      <p:sp>
        <p:nvSpPr>
          <p:cNvPr id="3" name="Inhaltsplatzhalter 2">
            <a:extLst>
              <a:ext uri="{FF2B5EF4-FFF2-40B4-BE49-F238E27FC236}">
                <a16:creationId xmlns:a16="http://schemas.microsoft.com/office/drawing/2014/main" id="{00F6FAB1-299D-DF6D-B664-D2F67027C2BD}"/>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umsplatzhalter 3">
            <a:extLst>
              <a:ext uri="{FF2B5EF4-FFF2-40B4-BE49-F238E27FC236}">
                <a16:creationId xmlns:a16="http://schemas.microsoft.com/office/drawing/2014/main" id="{AEB0881C-5872-5950-EFC8-87B7B17364DE}"/>
              </a:ext>
            </a:extLst>
          </p:cNvPr>
          <p:cNvSpPr>
            <a:spLocks noGrp="1"/>
          </p:cNvSpPr>
          <p:nvPr>
            <p:ph type="dt" sz="half" idx="10"/>
          </p:nvPr>
        </p:nvSpPr>
        <p:spPr/>
        <p:txBody>
          <a:bodyPr/>
          <a:lstStyle/>
          <a:p>
            <a:fld id="{1F78B7DB-13E5-4F30-B9D1-977330970F0C}" type="datetimeFigureOut">
              <a:rPr lang="en-GB" smtClean="0"/>
              <a:t>30/09/2025</a:t>
            </a:fld>
            <a:endParaRPr lang="en-GB"/>
          </a:p>
        </p:txBody>
      </p:sp>
      <p:sp>
        <p:nvSpPr>
          <p:cNvPr id="5" name="Fußzeilenplatzhalter 4">
            <a:extLst>
              <a:ext uri="{FF2B5EF4-FFF2-40B4-BE49-F238E27FC236}">
                <a16:creationId xmlns:a16="http://schemas.microsoft.com/office/drawing/2014/main" id="{F6B7F8F6-9B60-9B60-8A81-9A5C4BA0B46A}"/>
              </a:ext>
            </a:extLst>
          </p:cNvPr>
          <p:cNvSpPr>
            <a:spLocks noGrp="1"/>
          </p:cNvSpPr>
          <p:nvPr>
            <p:ph type="ftr" sz="quarter" idx="11"/>
          </p:nvPr>
        </p:nvSpPr>
        <p:spPr/>
        <p:txBody>
          <a:bodyPr/>
          <a:lstStyle/>
          <a:p>
            <a:endParaRPr lang="en-GB"/>
          </a:p>
        </p:txBody>
      </p:sp>
      <p:sp>
        <p:nvSpPr>
          <p:cNvPr id="6" name="Foliennummernplatzhalter 5">
            <a:extLst>
              <a:ext uri="{FF2B5EF4-FFF2-40B4-BE49-F238E27FC236}">
                <a16:creationId xmlns:a16="http://schemas.microsoft.com/office/drawing/2014/main" id="{93E74F22-1C15-CCDC-74BC-F5CC3165B21E}"/>
              </a:ext>
            </a:extLst>
          </p:cNvPr>
          <p:cNvSpPr>
            <a:spLocks noGrp="1"/>
          </p:cNvSpPr>
          <p:nvPr>
            <p:ph type="sldNum" sz="quarter" idx="12"/>
          </p:nvPr>
        </p:nvSpPr>
        <p:spPr/>
        <p:txBody>
          <a:bodyPr/>
          <a:lstStyle/>
          <a:p>
            <a:fld id="{8668C36A-A1A0-40D1-B8F2-7D687C187CC8}" type="slidenum">
              <a:rPr lang="en-GB" smtClean="0"/>
              <a:t>‹Nr.›</a:t>
            </a:fld>
            <a:endParaRPr lang="en-GB"/>
          </a:p>
        </p:txBody>
      </p:sp>
    </p:spTree>
    <p:extLst>
      <p:ext uri="{BB962C8B-B14F-4D97-AF65-F5344CB8AC3E}">
        <p14:creationId xmlns:p14="http://schemas.microsoft.com/office/powerpoint/2010/main" val="3690497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AD8F065-4013-8C25-2D93-FF5FBE3B8AD8}"/>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en-GB"/>
          </a:p>
        </p:txBody>
      </p:sp>
      <p:sp>
        <p:nvSpPr>
          <p:cNvPr id="3" name="Textplatzhalter 2">
            <a:extLst>
              <a:ext uri="{FF2B5EF4-FFF2-40B4-BE49-F238E27FC236}">
                <a16:creationId xmlns:a16="http://schemas.microsoft.com/office/drawing/2014/main" id="{C80C52BF-3B10-DC6F-C78B-30D848858C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A924F130-CC97-F2B9-6E98-6753B311321E}"/>
              </a:ext>
            </a:extLst>
          </p:cNvPr>
          <p:cNvSpPr>
            <a:spLocks noGrp="1"/>
          </p:cNvSpPr>
          <p:nvPr>
            <p:ph type="dt" sz="half" idx="10"/>
          </p:nvPr>
        </p:nvSpPr>
        <p:spPr/>
        <p:txBody>
          <a:bodyPr/>
          <a:lstStyle/>
          <a:p>
            <a:fld id="{1F78B7DB-13E5-4F30-B9D1-977330970F0C}" type="datetimeFigureOut">
              <a:rPr lang="en-GB" smtClean="0"/>
              <a:t>30/09/2025</a:t>
            </a:fld>
            <a:endParaRPr lang="en-GB"/>
          </a:p>
        </p:txBody>
      </p:sp>
      <p:sp>
        <p:nvSpPr>
          <p:cNvPr id="5" name="Fußzeilenplatzhalter 4">
            <a:extLst>
              <a:ext uri="{FF2B5EF4-FFF2-40B4-BE49-F238E27FC236}">
                <a16:creationId xmlns:a16="http://schemas.microsoft.com/office/drawing/2014/main" id="{4CA8FD4A-601B-97AF-415B-5CCE4C49639A}"/>
              </a:ext>
            </a:extLst>
          </p:cNvPr>
          <p:cNvSpPr>
            <a:spLocks noGrp="1"/>
          </p:cNvSpPr>
          <p:nvPr>
            <p:ph type="ftr" sz="quarter" idx="11"/>
          </p:nvPr>
        </p:nvSpPr>
        <p:spPr/>
        <p:txBody>
          <a:bodyPr/>
          <a:lstStyle/>
          <a:p>
            <a:endParaRPr lang="en-GB"/>
          </a:p>
        </p:txBody>
      </p:sp>
      <p:sp>
        <p:nvSpPr>
          <p:cNvPr id="6" name="Foliennummernplatzhalter 5">
            <a:extLst>
              <a:ext uri="{FF2B5EF4-FFF2-40B4-BE49-F238E27FC236}">
                <a16:creationId xmlns:a16="http://schemas.microsoft.com/office/drawing/2014/main" id="{1E565F41-C347-690A-D364-812DC56975DD}"/>
              </a:ext>
            </a:extLst>
          </p:cNvPr>
          <p:cNvSpPr>
            <a:spLocks noGrp="1"/>
          </p:cNvSpPr>
          <p:nvPr>
            <p:ph type="sldNum" sz="quarter" idx="12"/>
          </p:nvPr>
        </p:nvSpPr>
        <p:spPr/>
        <p:txBody>
          <a:bodyPr/>
          <a:lstStyle/>
          <a:p>
            <a:fld id="{8668C36A-A1A0-40D1-B8F2-7D687C187CC8}" type="slidenum">
              <a:rPr lang="en-GB" smtClean="0"/>
              <a:t>‹Nr.›</a:t>
            </a:fld>
            <a:endParaRPr lang="en-GB"/>
          </a:p>
        </p:txBody>
      </p:sp>
    </p:spTree>
    <p:extLst>
      <p:ext uri="{BB962C8B-B14F-4D97-AF65-F5344CB8AC3E}">
        <p14:creationId xmlns:p14="http://schemas.microsoft.com/office/powerpoint/2010/main" val="3853837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27A26B-E69C-9775-DFC0-FB4DB2697FF6}"/>
              </a:ext>
            </a:extLst>
          </p:cNvPr>
          <p:cNvSpPr>
            <a:spLocks noGrp="1"/>
          </p:cNvSpPr>
          <p:nvPr>
            <p:ph type="title"/>
          </p:nvPr>
        </p:nvSpPr>
        <p:spPr/>
        <p:txBody>
          <a:bodyPr/>
          <a:lstStyle/>
          <a:p>
            <a:r>
              <a:rPr lang="de-DE"/>
              <a:t>Mastertitelformat bearbeiten</a:t>
            </a:r>
            <a:endParaRPr lang="en-GB"/>
          </a:p>
        </p:txBody>
      </p:sp>
      <p:sp>
        <p:nvSpPr>
          <p:cNvPr id="3" name="Inhaltsplatzhalter 2">
            <a:extLst>
              <a:ext uri="{FF2B5EF4-FFF2-40B4-BE49-F238E27FC236}">
                <a16:creationId xmlns:a16="http://schemas.microsoft.com/office/drawing/2014/main" id="{16F0B29B-5CB6-61FA-FE34-ECFB458263E0}"/>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Inhaltsplatzhalter 3">
            <a:extLst>
              <a:ext uri="{FF2B5EF4-FFF2-40B4-BE49-F238E27FC236}">
                <a16:creationId xmlns:a16="http://schemas.microsoft.com/office/drawing/2014/main" id="{BAF39D76-6C31-3D2A-5464-80E4635F8138}"/>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Datumsplatzhalter 4">
            <a:extLst>
              <a:ext uri="{FF2B5EF4-FFF2-40B4-BE49-F238E27FC236}">
                <a16:creationId xmlns:a16="http://schemas.microsoft.com/office/drawing/2014/main" id="{20B4F07A-4481-83E9-6A7A-06D7A9FB9047}"/>
              </a:ext>
            </a:extLst>
          </p:cNvPr>
          <p:cNvSpPr>
            <a:spLocks noGrp="1"/>
          </p:cNvSpPr>
          <p:nvPr>
            <p:ph type="dt" sz="half" idx="10"/>
          </p:nvPr>
        </p:nvSpPr>
        <p:spPr/>
        <p:txBody>
          <a:bodyPr/>
          <a:lstStyle/>
          <a:p>
            <a:fld id="{1F78B7DB-13E5-4F30-B9D1-977330970F0C}" type="datetimeFigureOut">
              <a:rPr lang="en-GB" smtClean="0"/>
              <a:t>30/09/2025</a:t>
            </a:fld>
            <a:endParaRPr lang="en-GB"/>
          </a:p>
        </p:txBody>
      </p:sp>
      <p:sp>
        <p:nvSpPr>
          <p:cNvPr id="6" name="Fußzeilenplatzhalter 5">
            <a:extLst>
              <a:ext uri="{FF2B5EF4-FFF2-40B4-BE49-F238E27FC236}">
                <a16:creationId xmlns:a16="http://schemas.microsoft.com/office/drawing/2014/main" id="{98916E6A-C2B7-7614-D792-46122EDC1E21}"/>
              </a:ext>
            </a:extLst>
          </p:cNvPr>
          <p:cNvSpPr>
            <a:spLocks noGrp="1"/>
          </p:cNvSpPr>
          <p:nvPr>
            <p:ph type="ftr" sz="quarter" idx="11"/>
          </p:nvPr>
        </p:nvSpPr>
        <p:spPr/>
        <p:txBody>
          <a:bodyPr/>
          <a:lstStyle/>
          <a:p>
            <a:endParaRPr lang="en-GB"/>
          </a:p>
        </p:txBody>
      </p:sp>
      <p:sp>
        <p:nvSpPr>
          <p:cNvPr id="7" name="Foliennummernplatzhalter 6">
            <a:extLst>
              <a:ext uri="{FF2B5EF4-FFF2-40B4-BE49-F238E27FC236}">
                <a16:creationId xmlns:a16="http://schemas.microsoft.com/office/drawing/2014/main" id="{D049706D-9945-9F29-9104-5254D5001696}"/>
              </a:ext>
            </a:extLst>
          </p:cNvPr>
          <p:cNvSpPr>
            <a:spLocks noGrp="1"/>
          </p:cNvSpPr>
          <p:nvPr>
            <p:ph type="sldNum" sz="quarter" idx="12"/>
          </p:nvPr>
        </p:nvSpPr>
        <p:spPr/>
        <p:txBody>
          <a:bodyPr/>
          <a:lstStyle/>
          <a:p>
            <a:fld id="{8668C36A-A1A0-40D1-B8F2-7D687C187CC8}" type="slidenum">
              <a:rPr lang="en-GB" smtClean="0"/>
              <a:t>‹Nr.›</a:t>
            </a:fld>
            <a:endParaRPr lang="en-GB"/>
          </a:p>
        </p:txBody>
      </p:sp>
    </p:spTree>
    <p:extLst>
      <p:ext uri="{BB962C8B-B14F-4D97-AF65-F5344CB8AC3E}">
        <p14:creationId xmlns:p14="http://schemas.microsoft.com/office/powerpoint/2010/main" val="11896764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D24107-2336-C856-91BA-E67C8D482D13}"/>
              </a:ext>
            </a:extLst>
          </p:cNvPr>
          <p:cNvSpPr>
            <a:spLocks noGrp="1"/>
          </p:cNvSpPr>
          <p:nvPr>
            <p:ph type="title"/>
          </p:nvPr>
        </p:nvSpPr>
        <p:spPr>
          <a:xfrm>
            <a:off x="839788" y="365125"/>
            <a:ext cx="10515600" cy="1325563"/>
          </a:xfrm>
        </p:spPr>
        <p:txBody>
          <a:bodyPr/>
          <a:lstStyle/>
          <a:p>
            <a:r>
              <a:rPr lang="de-DE"/>
              <a:t>Mastertitelformat bearbeiten</a:t>
            </a:r>
            <a:endParaRPr lang="en-GB"/>
          </a:p>
        </p:txBody>
      </p:sp>
      <p:sp>
        <p:nvSpPr>
          <p:cNvPr id="3" name="Textplatzhalter 2">
            <a:extLst>
              <a:ext uri="{FF2B5EF4-FFF2-40B4-BE49-F238E27FC236}">
                <a16:creationId xmlns:a16="http://schemas.microsoft.com/office/drawing/2014/main" id="{C42876C9-5F6D-AE10-3EDC-649542FEC4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2D4EAA37-1485-30AA-AE92-3FD4DF5ABD87}"/>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5" name="Textplatzhalter 4">
            <a:extLst>
              <a:ext uri="{FF2B5EF4-FFF2-40B4-BE49-F238E27FC236}">
                <a16:creationId xmlns:a16="http://schemas.microsoft.com/office/drawing/2014/main" id="{E179A57D-8F32-A316-3B0E-107DBF3CF9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44610682-185D-C3F2-42A5-8C809936F191}"/>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7" name="Datumsplatzhalter 6">
            <a:extLst>
              <a:ext uri="{FF2B5EF4-FFF2-40B4-BE49-F238E27FC236}">
                <a16:creationId xmlns:a16="http://schemas.microsoft.com/office/drawing/2014/main" id="{2CCA2AC3-652C-1131-5D33-0A0A0CFE8C84}"/>
              </a:ext>
            </a:extLst>
          </p:cNvPr>
          <p:cNvSpPr>
            <a:spLocks noGrp="1"/>
          </p:cNvSpPr>
          <p:nvPr>
            <p:ph type="dt" sz="half" idx="10"/>
          </p:nvPr>
        </p:nvSpPr>
        <p:spPr/>
        <p:txBody>
          <a:bodyPr/>
          <a:lstStyle/>
          <a:p>
            <a:fld id="{1F78B7DB-13E5-4F30-B9D1-977330970F0C}" type="datetimeFigureOut">
              <a:rPr lang="en-GB" smtClean="0"/>
              <a:t>30/09/2025</a:t>
            </a:fld>
            <a:endParaRPr lang="en-GB"/>
          </a:p>
        </p:txBody>
      </p:sp>
      <p:sp>
        <p:nvSpPr>
          <p:cNvPr id="8" name="Fußzeilenplatzhalter 7">
            <a:extLst>
              <a:ext uri="{FF2B5EF4-FFF2-40B4-BE49-F238E27FC236}">
                <a16:creationId xmlns:a16="http://schemas.microsoft.com/office/drawing/2014/main" id="{0DCA089B-C7BE-B4E3-7167-DA8207AE097C}"/>
              </a:ext>
            </a:extLst>
          </p:cNvPr>
          <p:cNvSpPr>
            <a:spLocks noGrp="1"/>
          </p:cNvSpPr>
          <p:nvPr>
            <p:ph type="ftr" sz="quarter" idx="11"/>
          </p:nvPr>
        </p:nvSpPr>
        <p:spPr/>
        <p:txBody>
          <a:bodyPr/>
          <a:lstStyle/>
          <a:p>
            <a:endParaRPr lang="en-GB"/>
          </a:p>
        </p:txBody>
      </p:sp>
      <p:sp>
        <p:nvSpPr>
          <p:cNvPr id="9" name="Foliennummernplatzhalter 8">
            <a:extLst>
              <a:ext uri="{FF2B5EF4-FFF2-40B4-BE49-F238E27FC236}">
                <a16:creationId xmlns:a16="http://schemas.microsoft.com/office/drawing/2014/main" id="{B7BDC025-7CE5-F612-6680-FCD4DE7AA0BF}"/>
              </a:ext>
            </a:extLst>
          </p:cNvPr>
          <p:cNvSpPr>
            <a:spLocks noGrp="1"/>
          </p:cNvSpPr>
          <p:nvPr>
            <p:ph type="sldNum" sz="quarter" idx="12"/>
          </p:nvPr>
        </p:nvSpPr>
        <p:spPr/>
        <p:txBody>
          <a:bodyPr/>
          <a:lstStyle/>
          <a:p>
            <a:fld id="{8668C36A-A1A0-40D1-B8F2-7D687C187CC8}" type="slidenum">
              <a:rPr lang="en-GB" smtClean="0"/>
              <a:t>‹Nr.›</a:t>
            </a:fld>
            <a:endParaRPr lang="en-GB"/>
          </a:p>
        </p:txBody>
      </p:sp>
    </p:spTree>
    <p:extLst>
      <p:ext uri="{BB962C8B-B14F-4D97-AF65-F5344CB8AC3E}">
        <p14:creationId xmlns:p14="http://schemas.microsoft.com/office/powerpoint/2010/main" val="489901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FB41F6-BA2A-5BC9-0EF4-7EAB715E5DA9}"/>
              </a:ext>
            </a:extLst>
          </p:cNvPr>
          <p:cNvSpPr>
            <a:spLocks noGrp="1"/>
          </p:cNvSpPr>
          <p:nvPr>
            <p:ph type="title"/>
          </p:nvPr>
        </p:nvSpPr>
        <p:spPr/>
        <p:txBody>
          <a:bodyPr/>
          <a:lstStyle/>
          <a:p>
            <a:r>
              <a:rPr lang="de-DE"/>
              <a:t>Mastertitelformat bearbeiten</a:t>
            </a:r>
            <a:endParaRPr lang="en-GB"/>
          </a:p>
        </p:txBody>
      </p:sp>
      <p:sp>
        <p:nvSpPr>
          <p:cNvPr id="3" name="Datumsplatzhalter 2">
            <a:extLst>
              <a:ext uri="{FF2B5EF4-FFF2-40B4-BE49-F238E27FC236}">
                <a16:creationId xmlns:a16="http://schemas.microsoft.com/office/drawing/2014/main" id="{CFD3BE49-0D48-143B-6749-0366FB0630DA}"/>
              </a:ext>
            </a:extLst>
          </p:cNvPr>
          <p:cNvSpPr>
            <a:spLocks noGrp="1"/>
          </p:cNvSpPr>
          <p:nvPr>
            <p:ph type="dt" sz="half" idx="10"/>
          </p:nvPr>
        </p:nvSpPr>
        <p:spPr/>
        <p:txBody>
          <a:bodyPr/>
          <a:lstStyle/>
          <a:p>
            <a:fld id="{1F78B7DB-13E5-4F30-B9D1-977330970F0C}" type="datetimeFigureOut">
              <a:rPr lang="en-GB" smtClean="0"/>
              <a:t>30/09/2025</a:t>
            </a:fld>
            <a:endParaRPr lang="en-GB"/>
          </a:p>
        </p:txBody>
      </p:sp>
      <p:sp>
        <p:nvSpPr>
          <p:cNvPr id="4" name="Fußzeilenplatzhalter 3">
            <a:extLst>
              <a:ext uri="{FF2B5EF4-FFF2-40B4-BE49-F238E27FC236}">
                <a16:creationId xmlns:a16="http://schemas.microsoft.com/office/drawing/2014/main" id="{86AD15A5-F445-7A06-0A9F-23EDB72C0BE1}"/>
              </a:ext>
            </a:extLst>
          </p:cNvPr>
          <p:cNvSpPr>
            <a:spLocks noGrp="1"/>
          </p:cNvSpPr>
          <p:nvPr>
            <p:ph type="ftr" sz="quarter" idx="11"/>
          </p:nvPr>
        </p:nvSpPr>
        <p:spPr/>
        <p:txBody>
          <a:bodyPr/>
          <a:lstStyle/>
          <a:p>
            <a:endParaRPr lang="en-GB"/>
          </a:p>
        </p:txBody>
      </p:sp>
      <p:sp>
        <p:nvSpPr>
          <p:cNvPr id="5" name="Foliennummernplatzhalter 4">
            <a:extLst>
              <a:ext uri="{FF2B5EF4-FFF2-40B4-BE49-F238E27FC236}">
                <a16:creationId xmlns:a16="http://schemas.microsoft.com/office/drawing/2014/main" id="{310A146A-EECC-B537-1B80-37D8D1E9B6A3}"/>
              </a:ext>
            </a:extLst>
          </p:cNvPr>
          <p:cNvSpPr>
            <a:spLocks noGrp="1"/>
          </p:cNvSpPr>
          <p:nvPr>
            <p:ph type="sldNum" sz="quarter" idx="12"/>
          </p:nvPr>
        </p:nvSpPr>
        <p:spPr/>
        <p:txBody>
          <a:bodyPr/>
          <a:lstStyle/>
          <a:p>
            <a:fld id="{8668C36A-A1A0-40D1-B8F2-7D687C187CC8}" type="slidenum">
              <a:rPr lang="en-GB" smtClean="0"/>
              <a:t>‹Nr.›</a:t>
            </a:fld>
            <a:endParaRPr lang="en-GB"/>
          </a:p>
        </p:txBody>
      </p:sp>
    </p:spTree>
    <p:extLst>
      <p:ext uri="{BB962C8B-B14F-4D97-AF65-F5344CB8AC3E}">
        <p14:creationId xmlns:p14="http://schemas.microsoft.com/office/powerpoint/2010/main" val="3343710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093526B8-49BD-9512-12F0-4437165F866E}"/>
              </a:ext>
            </a:extLst>
          </p:cNvPr>
          <p:cNvSpPr>
            <a:spLocks noGrp="1"/>
          </p:cNvSpPr>
          <p:nvPr>
            <p:ph type="dt" sz="half" idx="10"/>
          </p:nvPr>
        </p:nvSpPr>
        <p:spPr/>
        <p:txBody>
          <a:bodyPr/>
          <a:lstStyle/>
          <a:p>
            <a:fld id="{1F78B7DB-13E5-4F30-B9D1-977330970F0C}" type="datetimeFigureOut">
              <a:rPr lang="en-GB" smtClean="0"/>
              <a:t>30/09/2025</a:t>
            </a:fld>
            <a:endParaRPr lang="en-GB"/>
          </a:p>
        </p:txBody>
      </p:sp>
      <p:sp>
        <p:nvSpPr>
          <p:cNvPr id="3" name="Fußzeilenplatzhalter 2">
            <a:extLst>
              <a:ext uri="{FF2B5EF4-FFF2-40B4-BE49-F238E27FC236}">
                <a16:creationId xmlns:a16="http://schemas.microsoft.com/office/drawing/2014/main" id="{165BD538-DB00-0D26-27E1-1724A0398C5C}"/>
              </a:ext>
            </a:extLst>
          </p:cNvPr>
          <p:cNvSpPr>
            <a:spLocks noGrp="1"/>
          </p:cNvSpPr>
          <p:nvPr>
            <p:ph type="ftr" sz="quarter" idx="11"/>
          </p:nvPr>
        </p:nvSpPr>
        <p:spPr/>
        <p:txBody>
          <a:bodyPr/>
          <a:lstStyle/>
          <a:p>
            <a:endParaRPr lang="en-GB" dirty="0"/>
          </a:p>
        </p:txBody>
      </p:sp>
      <p:sp>
        <p:nvSpPr>
          <p:cNvPr id="4" name="Foliennummernplatzhalter 3">
            <a:extLst>
              <a:ext uri="{FF2B5EF4-FFF2-40B4-BE49-F238E27FC236}">
                <a16:creationId xmlns:a16="http://schemas.microsoft.com/office/drawing/2014/main" id="{A98632B6-54DF-B69F-EF19-6EC4EC64FEAD}"/>
              </a:ext>
            </a:extLst>
          </p:cNvPr>
          <p:cNvSpPr>
            <a:spLocks noGrp="1"/>
          </p:cNvSpPr>
          <p:nvPr>
            <p:ph type="sldNum" sz="quarter" idx="12"/>
          </p:nvPr>
        </p:nvSpPr>
        <p:spPr/>
        <p:txBody>
          <a:bodyPr/>
          <a:lstStyle/>
          <a:p>
            <a:fld id="{8668C36A-A1A0-40D1-B8F2-7D687C187CC8}" type="slidenum">
              <a:rPr lang="en-GB" smtClean="0"/>
              <a:t>‹Nr.›</a:t>
            </a:fld>
            <a:endParaRPr lang="en-GB"/>
          </a:p>
        </p:txBody>
      </p:sp>
    </p:spTree>
    <p:extLst>
      <p:ext uri="{BB962C8B-B14F-4D97-AF65-F5344CB8AC3E}">
        <p14:creationId xmlns:p14="http://schemas.microsoft.com/office/powerpoint/2010/main" val="166729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093526B8-49BD-9512-12F0-4437165F866E}"/>
              </a:ext>
            </a:extLst>
          </p:cNvPr>
          <p:cNvSpPr>
            <a:spLocks noGrp="1"/>
          </p:cNvSpPr>
          <p:nvPr>
            <p:ph type="dt" sz="half" idx="10"/>
          </p:nvPr>
        </p:nvSpPr>
        <p:spPr/>
        <p:txBody>
          <a:bodyPr/>
          <a:lstStyle/>
          <a:p>
            <a:fld id="{1F78B7DB-13E5-4F30-B9D1-977330970F0C}" type="datetimeFigureOut">
              <a:rPr lang="en-GB" smtClean="0"/>
              <a:t>30/09/2025</a:t>
            </a:fld>
            <a:endParaRPr lang="en-GB"/>
          </a:p>
        </p:txBody>
      </p:sp>
      <p:sp>
        <p:nvSpPr>
          <p:cNvPr id="3" name="Fußzeilenplatzhalter 2">
            <a:extLst>
              <a:ext uri="{FF2B5EF4-FFF2-40B4-BE49-F238E27FC236}">
                <a16:creationId xmlns:a16="http://schemas.microsoft.com/office/drawing/2014/main" id="{165BD538-DB00-0D26-27E1-1724A0398C5C}"/>
              </a:ext>
            </a:extLst>
          </p:cNvPr>
          <p:cNvSpPr>
            <a:spLocks noGrp="1"/>
          </p:cNvSpPr>
          <p:nvPr>
            <p:ph type="ftr" sz="quarter" idx="11"/>
          </p:nvPr>
        </p:nvSpPr>
        <p:spPr/>
        <p:txBody>
          <a:bodyPr/>
          <a:lstStyle/>
          <a:p>
            <a:endParaRPr lang="en-GB"/>
          </a:p>
        </p:txBody>
      </p:sp>
      <p:sp>
        <p:nvSpPr>
          <p:cNvPr id="4" name="Foliennummernplatzhalter 3">
            <a:extLst>
              <a:ext uri="{FF2B5EF4-FFF2-40B4-BE49-F238E27FC236}">
                <a16:creationId xmlns:a16="http://schemas.microsoft.com/office/drawing/2014/main" id="{A98632B6-54DF-B69F-EF19-6EC4EC64FEAD}"/>
              </a:ext>
            </a:extLst>
          </p:cNvPr>
          <p:cNvSpPr>
            <a:spLocks noGrp="1"/>
          </p:cNvSpPr>
          <p:nvPr>
            <p:ph type="sldNum" sz="quarter" idx="12"/>
          </p:nvPr>
        </p:nvSpPr>
        <p:spPr/>
        <p:txBody>
          <a:bodyPr/>
          <a:lstStyle/>
          <a:p>
            <a:fld id="{8668C36A-A1A0-40D1-B8F2-7D687C187CC8}" type="slidenum">
              <a:rPr lang="en-GB" smtClean="0"/>
              <a:t>‹Nr.›</a:t>
            </a:fld>
            <a:endParaRPr lang="en-GB"/>
          </a:p>
        </p:txBody>
      </p:sp>
    </p:spTree>
    <p:extLst>
      <p:ext uri="{BB962C8B-B14F-4D97-AF65-F5344CB8AC3E}">
        <p14:creationId xmlns:p14="http://schemas.microsoft.com/office/powerpoint/2010/main" val="1296654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4B2260-1251-A27C-DF54-7B3436D06CE8}"/>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GB"/>
          </a:p>
        </p:txBody>
      </p:sp>
      <p:sp>
        <p:nvSpPr>
          <p:cNvPr id="3" name="Inhaltsplatzhalter 2">
            <a:extLst>
              <a:ext uri="{FF2B5EF4-FFF2-40B4-BE49-F238E27FC236}">
                <a16:creationId xmlns:a16="http://schemas.microsoft.com/office/drawing/2014/main" id="{9CB5A7EB-4771-386F-DDC6-4C6A19AC0B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Textplatzhalter 3">
            <a:extLst>
              <a:ext uri="{FF2B5EF4-FFF2-40B4-BE49-F238E27FC236}">
                <a16:creationId xmlns:a16="http://schemas.microsoft.com/office/drawing/2014/main" id="{A1CAA7F8-B4F7-5C51-936C-4FFAD02D0D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9AA1C0E-1349-E56D-D88F-61348AABBCEF}"/>
              </a:ext>
            </a:extLst>
          </p:cNvPr>
          <p:cNvSpPr>
            <a:spLocks noGrp="1"/>
          </p:cNvSpPr>
          <p:nvPr>
            <p:ph type="dt" sz="half" idx="10"/>
          </p:nvPr>
        </p:nvSpPr>
        <p:spPr/>
        <p:txBody>
          <a:bodyPr/>
          <a:lstStyle/>
          <a:p>
            <a:fld id="{1F78B7DB-13E5-4F30-B9D1-977330970F0C}" type="datetimeFigureOut">
              <a:rPr lang="en-GB" smtClean="0"/>
              <a:t>30/09/2025</a:t>
            </a:fld>
            <a:endParaRPr lang="en-GB"/>
          </a:p>
        </p:txBody>
      </p:sp>
      <p:sp>
        <p:nvSpPr>
          <p:cNvPr id="6" name="Fußzeilenplatzhalter 5">
            <a:extLst>
              <a:ext uri="{FF2B5EF4-FFF2-40B4-BE49-F238E27FC236}">
                <a16:creationId xmlns:a16="http://schemas.microsoft.com/office/drawing/2014/main" id="{9B424C11-283F-8BED-335D-CF7708F798CE}"/>
              </a:ext>
            </a:extLst>
          </p:cNvPr>
          <p:cNvSpPr>
            <a:spLocks noGrp="1"/>
          </p:cNvSpPr>
          <p:nvPr>
            <p:ph type="ftr" sz="quarter" idx="11"/>
          </p:nvPr>
        </p:nvSpPr>
        <p:spPr/>
        <p:txBody>
          <a:bodyPr/>
          <a:lstStyle/>
          <a:p>
            <a:endParaRPr lang="en-GB"/>
          </a:p>
        </p:txBody>
      </p:sp>
      <p:sp>
        <p:nvSpPr>
          <p:cNvPr id="7" name="Foliennummernplatzhalter 6">
            <a:extLst>
              <a:ext uri="{FF2B5EF4-FFF2-40B4-BE49-F238E27FC236}">
                <a16:creationId xmlns:a16="http://schemas.microsoft.com/office/drawing/2014/main" id="{AF6F6AFD-D722-866D-2DBA-E4523FF19E9D}"/>
              </a:ext>
            </a:extLst>
          </p:cNvPr>
          <p:cNvSpPr>
            <a:spLocks noGrp="1"/>
          </p:cNvSpPr>
          <p:nvPr>
            <p:ph type="sldNum" sz="quarter" idx="12"/>
          </p:nvPr>
        </p:nvSpPr>
        <p:spPr/>
        <p:txBody>
          <a:bodyPr/>
          <a:lstStyle/>
          <a:p>
            <a:fld id="{8668C36A-A1A0-40D1-B8F2-7D687C187CC8}" type="slidenum">
              <a:rPr lang="en-GB" smtClean="0"/>
              <a:t>‹Nr.›</a:t>
            </a:fld>
            <a:endParaRPr lang="en-GB"/>
          </a:p>
        </p:txBody>
      </p:sp>
    </p:spTree>
    <p:extLst>
      <p:ext uri="{BB962C8B-B14F-4D97-AF65-F5344CB8AC3E}">
        <p14:creationId xmlns:p14="http://schemas.microsoft.com/office/powerpoint/2010/main" val="4257612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2127EB8E-6695-7C7D-56EA-E7547EFCF862}"/>
              </a:ext>
            </a:extLst>
          </p:cNvPr>
          <p:cNvSpPr>
            <a:spLocks noGrp="1"/>
          </p:cNvSpPr>
          <p:nvPr>
            <p:ph type="title"/>
          </p:nvPr>
        </p:nvSpPr>
        <p:spPr>
          <a:xfrm>
            <a:off x="838200" y="365125"/>
            <a:ext cx="7228840" cy="1325563"/>
          </a:xfrm>
          <a:prstGeom prst="rect">
            <a:avLst/>
          </a:prstGeom>
        </p:spPr>
        <p:txBody>
          <a:bodyPr vert="horz" lIns="91440" tIns="45720" rIns="91440" bIns="45720" rtlCol="0" anchor="ctr">
            <a:normAutofit/>
          </a:bodyPr>
          <a:lstStyle/>
          <a:p>
            <a:r>
              <a:rPr lang="de-DE"/>
              <a:t>Mastertitelformat bearbeiten</a:t>
            </a:r>
            <a:endParaRPr lang="en-GB"/>
          </a:p>
        </p:txBody>
      </p:sp>
      <p:sp>
        <p:nvSpPr>
          <p:cNvPr id="3" name="Textplatzhalter 2">
            <a:extLst>
              <a:ext uri="{FF2B5EF4-FFF2-40B4-BE49-F238E27FC236}">
                <a16:creationId xmlns:a16="http://schemas.microsoft.com/office/drawing/2014/main" id="{CA7BE1E5-FB33-6CD1-E394-05E390CD9513}"/>
              </a:ext>
            </a:extLst>
          </p:cNvPr>
          <p:cNvSpPr>
            <a:spLocks noGrp="1"/>
          </p:cNvSpPr>
          <p:nvPr>
            <p:ph type="body" idx="1"/>
          </p:nvPr>
        </p:nvSpPr>
        <p:spPr>
          <a:xfrm>
            <a:off x="838200" y="1825625"/>
            <a:ext cx="904748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GB"/>
          </a:p>
        </p:txBody>
      </p:sp>
      <p:sp>
        <p:nvSpPr>
          <p:cNvPr id="4" name="Datumsplatzhalter 3">
            <a:extLst>
              <a:ext uri="{FF2B5EF4-FFF2-40B4-BE49-F238E27FC236}">
                <a16:creationId xmlns:a16="http://schemas.microsoft.com/office/drawing/2014/main" id="{5E75887D-3825-1B88-E1B6-E3C5694D987A}"/>
              </a:ext>
            </a:extLst>
          </p:cNvPr>
          <p:cNvSpPr>
            <a:spLocks noGrp="1"/>
          </p:cNvSpPr>
          <p:nvPr>
            <p:ph type="dt" sz="half" idx="2"/>
          </p:nvPr>
        </p:nvSpPr>
        <p:spPr>
          <a:xfrm>
            <a:off x="838200" y="6356350"/>
            <a:ext cx="2360212" cy="365125"/>
          </a:xfrm>
          <a:prstGeom prst="rect">
            <a:avLst/>
          </a:prstGeom>
        </p:spPr>
        <p:txBody>
          <a:bodyPr vert="horz" lIns="91440" tIns="45720" rIns="91440" bIns="45720" rtlCol="0" anchor="ctr"/>
          <a:lstStyle>
            <a:lvl1pPr algn="l">
              <a:defRPr sz="1200">
                <a:solidFill>
                  <a:schemeClr val="bg1"/>
                </a:solidFill>
              </a:defRPr>
            </a:lvl1pPr>
          </a:lstStyle>
          <a:p>
            <a:fld id="{1F78B7DB-13E5-4F30-B9D1-977330970F0C}" type="datetimeFigureOut">
              <a:rPr lang="en-GB" smtClean="0"/>
              <a:pPr/>
              <a:t>30/09/2025</a:t>
            </a:fld>
            <a:endParaRPr lang="en-GB"/>
          </a:p>
        </p:txBody>
      </p:sp>
      <p:sp>
        <p:nvSpPr>
          <p:cNvPr id="5" name="Fußzeilenplatzhalter 4">
            <a:extLst>
              <a:ext uri="{FF2B5EF4-FFF2-40B4-BE49-F238E27FC236}">
                <a16:creationId xmlns:a16="http://schemas.microsoft.com/office/drawing/2014/main" id="{7F947779-DA37-B5D9-ACA1-82C669D08EC0}"/>
              </a:ext>
            </a:extLst>
          </p:cNvPr>
          <p:cNvSpPr>
            <a:spLocks noGrp="1"/>
          </p:cNvSpPr>
          <p:nvPr>
            <p:ph type="ftr" sz="quarter" idx="3"/>
          </p:nvPr>
        </p:nvSpPr>
        <p:spPr>
          <a:xfrm>
            <a:off x="4038600" y="6356350"/>
            <a:ext cx="3540318" cy="365125"/>
          </a:xfrm>
          <a:prstGeom prst="rect">
            <a:avLst/>
          </a:prstGeom>
        </p:spPr>
        <p:txBody>
          <a:bodyPr vert="horz" lIns="91440" tIns="45720" rIns="91440" bIns="45720" rtlCol="0" anchor="ctr"/>
          <a:lstStyle>
            <a:lvl1pPr algn="ctr">
              <a:defRPr sz="1200">
                <a:solidFill>
                  <a:schemeClr val="bg1"/>
                </a:solidFill>
              </a:defRPr>
            </a:lvl1pPr>
          </a:lstStyle>
          <a:p>
            <a:endParaRPr lang="en-GB"/>
          </a:p>
        </p:txBody>
      </p:sp>
      <p:sp>
        <p:nvSpPr>
          <p:cNvPr id="6" name="Foliennummernplatzhalter 5">
            <a:extLst>
              <a:ext uri="{FF2B5EF4-FFF2-40B4-BE49-F238E27FC236}">
                <a16:creationId xmlns:a16="http://schemas.microsoft.com/office/drawing/2014/main" id="{E037500D-19A4-02B1-0FF7-87F551395ADA}"/>
              </a:ext>
            </a:extLst>
          </p:cNvPr>
          <p:cNvSpPr>
            <a:spLocks noGrp="1"/>
          </p:cNvSpPr>
          <p:nvPr>
            <p:ph type="sldNum" sz="quarter" idx="4"/>
          </p:nvPr>
        </p:nvSpPr>
        <p:spPr>
          <a:xfrm>
            <a:off x="8610600" y="6356350"/>
            <a:ext cx="2360212" cy="365125"/>
          </a:xfrm>
          <a:prstGeom prst="rect">
            <a:avLst/>
          </a:prstGeom>
        </p:spPr>
        <p:txBody>
          <a:bodyPr vert="horz" lIns="91440" tIns="45720" rIns="91440" bIns="45720" rtlCol="0" anchor="ctr"/>
          <a:lstStyle>
            <a:lvl1pPr algn="r">
              <a:defRPr sz="1200">
                <a:solidFill>
                  <a:schemeClr val="bg1"/>
                </a:solidFill>
              </a:defRPr>
            </a:lvl1pPr>
          </a:lstStyle>
          <a:p>
            <a:fld id="{8668C36A-A1A0-40D1-B8F2-7D687C187CC8}" type="slidenum">
              <a:rPr lang="en-GB" smtClean="0"/>
              <a:pPr/>
              <a:t>‹Nr.›</a:t>
            </a:fld>
            <a:endParaRPr lang="en-GB"/>
          </a:p>
        </p:txBody>
      </p:sp>
      <p:pic>
        <p:nvPicPr>
          <p:cNvPr id="9" name="Grafik 8">
            <a:extLst>
              <a:ext uri="{FF2B5EF4-FFF2-40B4-BE49-F238E27FC236}">
                <a16:creationId xmlns:a16="http://schemas.microsoft.com/office/drawing/2014/main" id="{51C8E906-6215-E6FB-6586-12F1E4CD427E}"/>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9835110" y="6065639"/>
            <a:ext cx="2360212" cy="784423"/>
          </a:xfrm>
          <a:prstGeom prst="rect">
            <a:avLst/>
          </a:prstGeom>
          <a:effectLst>
            <a:outerShdw blurRad="50800" dist="38100" dir="16200000" rotWithShape="0">
              <a:prstClr val="black">
                <a:alpha val="40000"/>
              </a:prstClr>
            </a:outerShdw>
          </a:effectLst>
        </p:spPr>
      </p:pic>
      <p:pic>
        <p:nvPicPr>
          <p:cNvPr id="7" name="Grafik 6">
            <a:extLst>
              <a:ext uri="{FF2B5EF4-FFF2-40B4-BE49-F238E27FC236}">
                <a16:creationId xmlns:a16="http://schemas.microsoft.com/office/drawing/2014/main" id="{5A3C4A4A-B89F-67CD-3232-5FF290E462F5}"/>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8209732" y="227372"/>
            <a:ext cx="3893228" cy="1489986"/>
          </a:xfrm>
          <a:prstGeom prst="rect">
            <a:avLst/>
          </a:prstGeom>
          <a:effectLst>
            <a:outerShdw blurRad="50800" dist="38100" dir="16200000" rotWithShape="0">
              <a:prstClr val="black">
                <a:alpha val="40000"/>
              </a:prstClr>
            </a:outerShdw>
          </a:effectLst>
        </p:spPr>
      </p:pic>
    </p:spTree>
    <p:extLst>
      <p:ext uri="{BB962C8B-B14F-4D97-AF65-F5344CB8AC3E}">
        <p14:creationId xmlns:p14="http://schemas.microsoft.com/office/powerpoint/2010/main" val="34387370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 id="2147483662" r:id="rId13"/>
    <p:sldLayoutId id="2147483667" r:id="rId14"/>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hyperlink" Target="https://www.wto.org/english/tratop_e/trips_e/intel1_e.htm" TargetMode="External"/><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hyperlink" Target="https://eur-lex.europa.eu/legal-content/EN/TXT/PDF/?uri=CELEX:32023H0499" TargetMode="External"/><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hyperlink" Target="https://op.europa.eu/en/publication-detail/-/publication/a2819b10-b7e5-11ed-8912-01aa75ed71a1/language-en" TargetMode="External"/><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hyperlink" Target="https://eur-lex.europa.eu/legal-content/EN/TXT/PDF/?uri=CELEX:32023H0499" TargetMode="External"/><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youtu.be/5DQ-mH0l7nU?si=0k9rfe94H5cXgwtU" TargetMode="External"/><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hyperlink" Target="https://youtu.be/v-cPbpln6qI?si=S1-UeVLDDGS5dvSs"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youtu.be/5DQ-mH0l7nU?si=0k9rfe94H5cXgwtU" TargetMode="External"/><Relationship Id="rId2" Type="http://schemas.openxmlformats.org/officeDocument/2006/relationships/notesSlide" Target="../notesSlides/notesSlide8.xml"/><Relationship Id="rId1" Type="http://schemas.openxmlformats.org/officeDocument/2006/relationships/slideLayout" Target="../slideLayouts/slideLayout14.xml"/><Relationship Id="rId5" Type="http://schemas.openxmlformats.org/officeDocument/2006/relationships/hyperlink" Target="https://www.ip4os.eu/resources#webinars" TargetMode="External"/><Relationship Id="rId4" Type="http://schemas.openxmlformats.org/officeDocument/2006/relationships/hyperlink" Target="https://youtu.be/v-cPbpln6qI?si=S1-UeVLDDGS5dvSs"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data.europa.eu/doi/10.2777/18252" TargetMode="Externa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hyperlink" Target="https://open-research-europe.ec.europa.eu/articles/5-229" TargetMode="Externa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hyperlink" Target="https://open-research-europe.ec.europa.eu/resource-hub/an-introduction-to-open-research/" TargetMode="Externa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s://unesdoc.unesco.org/ark:/48223/pf0000383323" TargetMode="External"/><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hyperlink" Target="https://research-and-innovation.ec.europa.eu/research-area/industrial-research-and-innovation/eu-valorisation-policy/knowledge-valorisation-platform/guiding-principles-knowledge-valorisation-and-implementing-codes-practice/code-practice-management-intellectual-assets-knowledge-valorisation_en" TargetMode="Externa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doi.org/10.7287/peerj.preprints.2689v1)" TargetMode="External"/><Relationship Id="rId1" Type="http://schemas.openxmlformats.org/officeDocument/2006/relationships/slideLayout" Target="../slideLayouts/slideLayout14.xml"/><Relationship Id="rId4" Type="http://schemas.openxmlformats.org/officeDocument/2006/relationships/hyperlink" Target="https://doi.org/10.7287/peerj.preprints.2689v1"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ec.europa.eu/newsroom/dae/document.cfm?doc_id=9407" TargetMode="Externa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CuadroTexto 1">
            <a:extLst>
              <a:ext uri="{FF2B5EF4-FFF2-40B4-BE49-F238E27FC236}">
                <a16:creationId xmlns:a16="http://schemas.microsoft.com/office/drawing/2014/main" id="{3CC5A734-43A0-B80C-699A-221B1483628C}"/>
              </a:ext>
            </a:extLst>
          </p:cNvPr>
          <p:cNvSpPr/>
          <p:nvPr/>
        </p:nvSpPr>
        <p:spPr bwMode="auto">
          <a:xfrm>
            <a:off x="695400" y="2369163"/>
            <a:ext cx="10729192" cy="3570208"/>
          </a:xfrm>
          <a:prstGeom prst="rect">
            <a:avLst/>
          </a:prstGeom>
          <a:noFill/>
        </p:spPr>
        <p:txBody>
          <a:bodyPr wrap="square" rtlCol="0">
            <a:spAutoFit/>
          </a:bodyPr>
          <a:lstStyle/>
          <a:p>
            <a:pPr algn="ctr">
              <a:defRPr/>
            </a:pPr>
            <a:r>
              <a:rPr lang="en-US" sz="4200" dirty="0">
                <a:solidFill>
                  <a:schemeClr val="bg1"/>
                </a:solidFill>
                <a:latin typeface="Roboto" panose="02000000000000000000" pitchFamily="2" charset="0"/>
                <a:ea typeface="Roboto" panose="02000000000000000000" pitchFamily="2" charset="0"/>
                <a:cs typeface="Roboto" panose="02000000000000000000" pitchFamily="2" charset="0"/>
              </a:rPr>
              <a:t>Unlocking Synergies: The IP-OS Best Practice Manual and Capacity Building </a:t>
            </a:r>
            <a:r>
              <a:rPr lang="en-US" sz="4200" dirty="0" err="1">
                <a:solidFill>
                  <a:schemeClr val="bg1"/>
                </a:solidFill>
                <a:latin typeface="Roboto" panose="02000000000000000000" pitchFamily="2" charset="0"/>
                <a:ea typeface="Roboto" panose="02000000000000000000" pitchFamily="2" charset="0"/>
                <a:cs typeface="Roboto" panose="02000000000000000000" pitchFamily="2" charset="0"/>
              </a:rPr>
              <a:t>Programme</a:t>
            </a:r>
            <a:r>
              <a:rPr lang="en-US" sz="4200" dirty="0">
                <a:solidFill>
                  <a:schemeClr val="bg1"/>
                </a:solidFill>
                <a:latin typeface="Roboto" panose="02000000000000000000" pitchFamily="2" charset="0"/>
                <a:ea typeface="Roboto" panose="02000000000000000000" pitchFamily="2" charset="0"/>
                <a:cs typeface="Roboto" panose="02000000000000000000" pitchFamily="2" charset="0"/>
              </a:rPr>
              <a:t> in 27 countries</a:t>
            </a:r>
            <a:endParaRPr lang="en-GB" dirty="0">
              <a:solidFill>
                <a:schemeClr val="bg1"/>
              </a:solidFill>
              <a:latin typeface="Roboto" panose="02000000000000000000" pitchFamily="2" charset="0"/>
              <a:ea typeface="Roboto" panose="02000000000000000000" pitchFamily="2" charset="0"/>
              <a:cs typeface="Roboto" panose="02000000000000000000" pitchFamily="2" charset="0"/>
            </a:endParaRPr>
          </a:p>
          <a:p>
            <a:pPr algn="ctr">
              <a:defRPr/>
            </a:pPr>
            <a:endParaRPr lang="es-ES" sz="2000" dirty="0">
              <a:solidFill>
                <a:schemeClr val="bg1"/>
              </a:solidFill>
              <a:latin typeface="Roboto" panose="02000000000000000000" pitchFamily="2" charset="0"/>
              <a:ea typeface="Roboto" panose="02000000000000000000" pitchFamily="2" charset="0"/>
              <a:cs typeface="Roboto" panose="02000000000000000000" pitchFamily="2" charset="0"/>
            </a:endParaRPr>
          </a:p>
          <a:p>
            <a:pPr algn="ctr">
              <a:defRPr/>
            </a:pPr>
            <a:endParaRPr lang="es-ES" sz="2000" dirty="0">
              <a:solidFill>
                <a:schemeClr val="bg1"/>
              </a:solidFill>
              <a:latin typeface="Roboto" panose="02000000000000000000" pitchFamily="2" charset="0"/>
              <a:ea typeface="Roboto" panose="02000000000000000000" pitchFamily="2" charset="0"/>
              <a:cs typeface="Roboto" panose="02000000000000000000" pitchFamily="2" charset="0"/>
            </a:endParaRPr>
          </a:p>
          <a:p>
            <a:pPr algn="ctr">
              <a:defRPr/>
            </a:pPr>
            <a:r>
              <a:rPr lang="es-ES" sz="2000" dirty="0">
                <a:solidFill>
                  <a:schemeClr val="bg1"/>
                </a:solidFill>
                <a:latin typeface="Roboto" panose="02000000000000000000" pitchFamily="2" charset="0"/>
                <a:ea typeface="Roboto" panose="02000000000000000000" pitchFamily="2" charset="0"/>
                <a:cs typeface="Roboto" panose="02000000000000000000" pitchFamily="2" charset="0"/>
              </a:rPr>
              <a:t>Prof. Dr. Julia Priess-Buchheit / Marie Alavi M.A. </a:t>
            </a:r>
          </a:p>
          <a:p>
            <a:pPr algn="ctr">
              <a:defRPr/>
            </a:pPr>
            <a:endParaRPr lang="es-ES" sz="2000" dirty="0">
              <a:solidFill>
                <a:schemeClr val="bg1"/>
              </a:solidFill>
              <a:latin typeface="Roboto" panose="02000000000000000000" pitchFamily="2" charset="0"/>
              <a:ea typeface="Roboto" panose="02000000000000000000" pitchFamily="2" charset="0"/>
              <a:cs typeface="Roboto" panose="02000000000000000000" pitchFamily="2" charset="0"/>
            </a:endParaRPr>
          </a:p>
          <a:p>
            <a:pPr algn="ctr">
              <a:defRPr/>
            </a:pPr>
            <a:r>
              <a:rPr lang="es-ES" sz="2000" dirty="0" err="1">
                <a:solidFill>
                  <a:schemeClr val="bg1"/>
                </a:solidFill>
                <a:latin typeface="Roboto" panose="02000000000000000000" pitchFamily="2" charset="0"/>
                <a:ea typeface="Roboto" panose="02000000000000000000" pitchFamily="2" charset="0"/>
                <a:cs typeface="Roboto" panose="02000000000000000000" pitchFamily="2" charset="0"/>
              </a:rPr>
              <a:t>Tuesday</a:t>
            </a:r>
            <a:r>
              <a:rPr lang="es-ES" sz="2000" dirty="0">
                <a:solidFill>
                  <a:schemeClr val="bg1"/>
                </a:solidFill>
                <a:latin typeface="Roboto" panose="02000000000000000000" pitchFamily="2" charset="0"/>
                <a:ea typeface="Roboto" panose="02000000000000000000" pitchFamily="2" charset="0"/>
                <a:cs typeface="Roboto" panose="02000000000000000000" pitchFamily="2" charset="0"/>
              </a:rPr>
              <a:t>, </a:t>
            </a:r>
            <a:r>
              <a:rPr lang="es-ES" sz="2000" dirty="0" err="1">
                <a:solidFill>
                  <a:schemeClr val="bg1"/>
                </a:solidFill>
                <a:latin typeface="Roboto" panose="02000000000000000000" pitchFamily="2" charset="0"/>
                <a:ea typeface="Roboto" panose="02000000000000000000" pitchFamily="2" charset="0"/>
                <a:cs typeface="Roboto" panose="02000000000000000000" pitchFamily="2" charset="0"/>
              </a:rPr>
              <a:t>September</a:t>
            </a:r>
            <a:r>
              <a:rPr lang="es-ES" sz="2000" dirty="0">
                <a:solidFill>
                  <a:schemeClr val="bg1"/>
                </a:solidFill>
                <a:latin typeface="Roboto" panose="02000000000000000000" pitchFamily="2" charset="0"/>
                <a:ea typeface="Roboto" panose="02000000000000000000" pitchFamily="2" charset="0"/>
                <a:cs typeface="Roboto" panose="02000000000000000000" pitchFamily="2" charset="0"/>
              </a:rPr>
              <a:t> 22th 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09C876E9-7AF0-A9A1-E91E-B7486107A485}"/>
            </a:ext>
          </a:extLst>
        </p:cNvPr>
        <p:cNvGrpSpPr/>
        <p:nvPr/>
      </p:nvGrpSpPr>
      <p:grpSpPr bwMode="auto">
        <a:xfrm>
          <a:off x="0" y="0"/>
          <a:ext cx="0" cy="0"/>
          <a:chOff x="0" y="0"/>
          <a:chExt cx="0" cy="0"/>
        </a:xfrm>
      </p:grpSpPr>
      <p:sp>
        <p:nvSpPr>
          <p:cNvPr id="4" name="CuadroTexto 1">
            <a:extLst>
              <a:ext uri="{FF2B5EF4-FFF2-40B4-BE49-F238E27FC236}">
                <a16:creationId xmlns:a16="http://schemas.microsoft.com/office/drawing/2014/main" id="{C883AA21-DCB7-4CB4-E8EF-491303AA05AA}"/>
              </a:ext>
            </a:extLst>
          </p:cNvPr>
          <p:cNvSpPr/>
          <p:nvPr/>
        </p:nvSpPr>
        <p:spPr bwMode="auto">
          <a:xfrm>
            <a:off x="8835656" y="2141986"/>
            <a:ext cx="3246306" cy="923330"/>
          </a:xfrm>
          <a:prstGeom prst="rect">
            <a:avLst/>
          </a:prstGeom>
          <a:noFill/>
        </p:spPr>
        <p:txBody>
          <a:bodyPr wrap="square" rtlCol="0">
            <a:spAutoFit/>
          </a:bodyPr>
          <a:lstStyle/>
          <a:p>
            <a:pPr>
              <a:defRPr/>
            </a:pPr>
            <a:endParaRPr lang="en-GB" dirty="0">
              <a:solidFill>
                <a:schemeClr val="bg1"/>
              </a:solidFill>
              <a:latin typeface="Roboto" panose="02000000000000000000" pitchFamily="2" charset="0"/>
              <a:ea typeface="Roboto" panose="02000000000000000000" pitchFamily="2" charset="0"/>
              <a:cs typeface="Roboto" panose="02000000000000000000" pitchFamily="2" charset="0"/>
            </a:endParaRPr>
          </a:p>
          <a:p>
            <a:pPr>
              <a:defRPr/>
            </a:pPr>
            <a:endParaRPr lang="en-GB" sz="1800" dirty="0">
              <a:solidFill>
                <a:schemeClr val="bg1"/>
              </a:solidFill>
              <a:effectLst/>
              <a:latin typeface="Roboto" panose="02000000000000000000" pitchFamily="2" charset="0"/>
              <a:ea typeface="Roboto" panose="02000000000000000000" pitchFamily="2" charset="0"/>
              <a:cs typeface="Roboto" panose="02000000000000000000" pitchFamily="2" charset="0"/>
            </a:endParaRPr>
          </a:p>
          <a:p>
            <a:pPr>
              <a:defRPr/>
            </a:pPr>
            <a:endParaRPr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2" name="Title 2">
            <a:extLst>
              <a:ext uri="{FF2B5EF4-FFF2-40B4-BE49-F238E27FC236}">
                <a16:creationId xmlns:a16="http://schemas.microsoft.com/office/drawing/2014/main" id="{E2352D1C-432C-7B18-8623-CC36F2387BF3}"/>
              </a:ext>
            </a:extLst>
          </p:cNvPr>
          <p:cNvSpPr txBox="1">
            <a:spLocks/>
          </p:cNvSpPr>
          <p:nvPr/>
        </p:nvSpPr>
        <p:spPr>
          <a:xfrm>
            <a:off x="324941" y="711945"/>
            <a:ext cx="8101039"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sz="4200" dirty="0">
                <a:latin typeface="Roboto" panose="02000000000000000000" pitchFamily="2" charset="0"/>
                <a:ea typeface="Roboto" panose="02000000000000000000" pitchFamily="2" charset="0"/>
                <a:cs typeface="Roboto" panose="02000000000000000000" pitchFamily="2" charset="0"/>
              </a:rPr>
              <a:t>Towards </a:t>
            </a:r>
            <a:r>
              <a:rPr lang="en-US" b="1" dirty="0"/>
              <a:t>Knowledge </a:t>
            </a:r>
            <a:r>
              <a:rPr lang="en-US" b="1" dirty="0" err="1"/>
              <a:t>Valorisation</a:t>
            </a:r>
            <a:endParaRPr lang="da-DK" sz="4200" b="1" dirty="0">
              <a:latin typeface="Roboto" panose="02000000000000000000" pitchFamily="2" charset="0"/>
              <a:ea typeface="Roboto" panose="02000000000000000000" pitchFamily="2" charset="0"/>
              <a:cs typeface="Roboto" panose="02000000000000000000" pitchFamily="2" charset="0"/>
            </a:endParaRPr>
          </a:p>
        </p:txBody>
      </p:sp>
      <p:sp>
        <p:nvSpPr>
          <p:cNvPr id="11" name="Textfeld 10">
            <a:extLst>
              <a:ext uri="{FF2B5EF4-FFF2-40B4-BE49-F238E27FC236}">
                <a16:creationId xmlns:a16="http://schemas.microsoft.com/office/drawing/2014/main" id="{0A840C95-EF61-5A6F-FBB3-D01A1533C1E1}"/>
              </a:ext>
            </a:extLst>
          </p:cNvPr>
          <p:cNvSpPr txBox="1"/>
          <p:nvPr/>
        </p:nvSpPr>
        <p:spPr>
          <a:xfrm>
            <a:off x="495590" y="2808424"/>
            <a:ext cx="11538895" cy="2554545"/>
          </a:xfrm>
          <a:prstGeom prst="rect">
            <a:avLst/>
          </a:prstGeom>
          <a:noFill/>
        </p:spPr>
        <p:txBody>
          <a:bodyPr wrap="square">
            <a:spAutoFit/>
          </a:bodyPr>
          <a:lstStyle/>
          <a:p>
            <a:r>
              <a:rPr lang="en-US" sz="4000" dirty="0">
                <a:solidFill>
                  <a:schemeClr val="bg1"/>
                </a:solidFill>
              </a:rPr>
              <a:t>turns research outputs (results, data, software, code etc.) into sustainable products and solutions – economic or environmental benefits, social progress or improved policy making.</a:t>
            </a:r>
            <a:endParaRPr lang="en-GB" sz="4000" dirty="0">
              <a:solidFill>
                <a:schemeClr val="bg1"/>
              </a:solidFill>
            </a:endParaRPr>
          </a:p>
        </p:txBody>
      </p:sp>
    </p:spTree>
    <p:extLst>
      <p:ext uri="{BB962C8B-B14F-4D97-AF65-F5344CB8AC3E}">
        <p14:creationId xmlns:p14="http://schemas.microsoft.com/office/powerpoint/2010/main" val="3524668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602899" y="609033"/>
            <a:ext cx="7150984" cy="369332"/>
          </a:xfrm>
          <a:prstGeom prst="rect">
            <a:avLst/>
          </a:prstGeom>
        </p:spPr>
        <p:txBody>
          <a:bodyPr wrap="square">
            <a:spAutoFit/>
          </a:bodyPr>
          <a:lstStyle/>
          <a:p>
            <a:endParaRPr lang="en-US"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5" name="Text Box 12">
            <a:extLst>
              <a:ext uri="{FF2B5EF4-FFF2-40B4-BE49-F238E27FC236}">
                <a16:creationId xmlns:a16="http://schemas.microsoft.com/office/drawing/2014/main" id="{BC7DA388-5E0E-9D29-DA53-069FF01FA3DE}"/>
              </a:ext>
            </a:extLst>
          </p:cNvPr>
          <p:cNvSpPr txBox="1">
            <a:spLocks noChangeArrowheads="1"/>
          </p:cNvSpPr>
          <p:nvPr/>
        </p:nvSpPr>
        <p:spPr bwMode="auto">
          <a:xfrm>
            <a:off x="148484" y="343502"/>
            <a:ext cx="7996918" cy="1143000"/>
          </a:xfrm>
          <a:prstGeom prst="rect">
            <a:avLst/>
          </a:prstGeom>
          <a:noFill/>
          <a:ln w="9525">
            <a:noFill/>
            <a:miter lim="800000"/>
            <a:headEnd/>
            <a:tailEnd/>
          </a:ln>
          <a:effectLst/>
        </p:spPr>
        <p:txBody>
          <a:bodyPr lIns="0" tIns="0" rIns="0" bIns="0" anchor="ctr"/>
          <a:lstStyle/>
          <a:p>
            <a:r>
              <a:rPr lang="de-DE" sz="4200" dirty="0">
                <a:solidFill>
                  <a:schemeClr val="bg1"/>
                </a:solidFill>
                <a:latin typeface="Roboto" panose="02000000000000000000" pitchFamily="2" charset="0"/>
                <a:ea typeface="Roboto" panose="02000000000000000000" pitchFamily="2" charset="0"/>
                <a:cs typeface="Roboto" panose="02000000000000000000" pitchFamily="2" charset="0"/>
              </a:rPr>
              <a:t>The </a:t>
            </a:r>
            <a:r>
              <a:rPr lang="de-DE" sz="4200" dirty="0" err="1">
                <a:solidFill>
                  <a:schemeClr val="bg1"/>
                </a:solidFill>
                <a:latin typeface="Roboto" panose="02000000000000000000" pitchFamily="2" charset="0"/>
                <a:ea typeface="Roboto" panose="02000000000000000000" pitchFamily="2" charset="0"/>
                <a:cs typeface="Roboto" panose="02000000000000000000" pitchFamily="2" charset="0"/>
              </a:rPr>
              <a:t>interplay</a:t>
            </a:r>
            <a:r>
              <a:rPr lang="de-DE" sz="4200" dirty="0">
                <a:solidFill>
                  <a:schemeClr val="bg1"/>
                </a:solidFill>
                <a:latin typeface="Roboto" panose="02000000000000000000" pitchFamily="2" charset="0"/>
                <a:ea typeface="Roboto" panose="02000000000000000000" pitchFamily="2" charset="0"/>
                <a:cs typeface="Roboto" panose="02000000000000000000" pitchFamily="2" charset="0"/>
              </a:rPr>
              <a:t> of Open Science and </a:t>
            </a:r>
            <a:r>
              <a:rPr lang="de-DE" sz="4200" dirty="0" err="1">
                <a:solidFill>
                  <a:schemeClr val="bg1"/>
                </a:solidFill>
                <a:latin typeface="Roboto" panose="02000000000000000000" pitchFamily="2" charset="0"/>
                <a:ea typeface="Roboto" panose="02000000000000000000" pitchFamily="2" charset="0"/>
                <a:cs typeface="Roboto" panose="02000000000000000000" pitchFamily="2" charset="0"/>
              </a:rPr>
              <a:t>Intellectual</a:t>
            </a:r>
            <a:r>
              <a:rPr lang="de-DE" sz="4200" dirty="0">
                <a:solidFill>
                  <a:schemeClr val="bg1"/>
                </a:solidFill>
                <a:latin typeface="Roboto" panose="02000000000000000000" pitchFamily="2" charset="0"/>
                <a:ea typeface="Roboto" panose="02000000000000000000" pitchFamily="2" charset="0"/>
                <a:cs typeface="Roboto" panose="02000000000000000000" pitchFamily="2" charset="0"/>
              </a:rPr>
              <a:t> Property</a:t>
            </a:r>
            <a:endParaRPr lang="en-GB" sz="420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pic>
        <p:nvPicPr>
          <p:cNvPr id="3" name="Grafik 2">
            <a:extLst>
              <a:ext uri="{FF2B5EF4-FFF2-40B4-BE49-F238E27FC236}">
                <a16:creationId xmlns:a16="http://schemas.microsoft.com/office/drawing/2014/main" id="{D9B6A4E0-E59C-6468-1FC5-6C41AD365671}"/>
              </a:ext>
            </a:extLst>
          </p:cNvPr>
          <p:cNvPicPr>
            <a:picLocks noChangeAspect="1"/>
          </p:cNvPicPr>
          <p:nvPr/>
        </p:nvPicPr>
        <p:blipFill>
          <a:blip r:embed="rId3"/>
          <a:stretch>
            <a:fillRect/>
          </a:stretch>
        </p:blipFill>
        <p:spPr>
          <a:xfrm>
            <a:off x="118340" y="1798650"/>
            <a:ext cx="8167855" cy="5013124"/>
          </a:xfrm>
          <a:prstGeom prst="rect">
            <a:avLst/>
          </a:prstGeom>
        </p:spPr>
      </p:pic>
    </p:spTree>
    <p:extLst>
      <p:ext uri="{BB962C8B-B14F-4D97-AF65-F5344CB8AC3E}">
        <p14:creationId xmlns:p14="http://schemas.microsoft.com/office/powerpoint/2010/main" val="2864915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545C2E-AE41-8A95-EAEC-A80F417CD64A}"/>
            </a:ext>
          </a:extLst>
        </p:cNvPr>
        <p:cNvGrpSpPr/>
        <p:nvPr/>
      </p:nvGrpSpPr>
      <p:grpSpPr>
        <a:xfrm>
          <a:off x="0" y="0"/>
          <a:ext cx="0" cy="0"/>
          <a:chOff x="0" y="0"/>
          <a:chExt cx="0" cy="0"/>
        </a:xfrm>
      </p:grpSpPr>
      <p:sp>
        <p:nvSpPr>
          <p:cNvPr id="2" name="Rechteck 1">
            <a:extLst>
              <a:ext uri="{FF2B5EF4-FFF2-40B4-BE49-F238E27FC236}">
                <a16:creationId xmlns:a16="http://schemas.microsoft.com/office/drawing/2014/main" id="{5F4F837B-72C2-0344-CC02-143E0D9BCF7C}"/>
              </a:ext>
            </a:extLst>
          </p:cNvPr>
          <p:cNvSpPr/>
          <p:nvPr/>
        </p:nvSpPr>
        <p:spPr>
          <a:xfrm>
            <a:off x="602899" y="609033"/>
            <a:ext cx="7150984" cy="369332"/>
          </a:xfrm>
          <a:prstGeom prst="rect">
            <a:avLst/>
          </a:prstGeom>
        </p:spPr>
        <p:txBody>
          <a:bodyPr wrap="square">
            <a:spAutoFit/>
          </a:bodyPr>
          <a:lstStyle/>
          <a:p>
            <a:endParaRPr lang="en-US"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5" name="Text Box 12">
            <a:extLst>
              <a:ext uri="{FF2B5EF4-FFF2-40B4-BE49-F238E27FC236}">
                <a16:creationId xmlns:a16="http://schemas.microsoft.com/office/drawing/2014/main" id="{F483916E-2424-F7B6-D113-45496C5F23E1}"/>
              </a:ext>
            </a:extLst>
          </p:cNvPr>
          <p:cNvSpPr txBox="1">
            <a:spLocks noChangeArrowheads="1"/>
          </p:cNvSpPr>
          <p:nvPr/>
        </p:nvSpPr>
        <p:spPr bwMode="auto">
          <a:xfrm>
            <a:off x="148484" y="343502"/>
            <a:ext cx="7996918" cy="1143000"/>
          </a:xfrm>
          <a:prstGeom prst="rect">
            <a:avLst/>
          </a:prstGeom>
          <a:noFill/>
          <a:ln w="9525">
            <a:noFill/>
            <a:miter lim="800000"/>
            <a:headEnd/>
            <a:tailEnd/>
          </a:ln>
          <a:effectLst/>
        </p:spPr>
        <p:txBody>
          <a:bodyPr lIns="0" tIns="0" rIns="0" bIns="0" anchor="ctr"/>
          <a:lstStyle/>
          <a:p>
            <a:r>
              <a:rPr lang="de-DE" sz="4200" dirty="0" err="1">
                <a:solidFill>
                  <a:schemeClr val="bg1"/>
                </a:solidFill>
                <a:latin typeface="Roboto" panose="02000000000000000000" pitchFamily="2" charset="0"/>
                <a:ea typeface="Roboto" panose="02000000000000000000" pitchFamily="2" charset="0"/>
                <a:cs typeface="Roboto" panose="02000000000000000000" pitchFamily="2" charset="0"/>
              </a:rPr>
              <a:t>Typical</a:t>
            </a:r>
            <a:r>
              <a:rPr lang="de-DE" sz="4200" dirty="0">
                <a:solidFill>
                  <a:schemeClr val="bg1"/>
                </a:solidFill>
                <a:latin typeface="Roboto" panose="02000000000000000000" pitchFamily="2" charset="0"/>
                <a:ea typeface="Roboto" panose="02000000000000000000" pitchFamily="2" charset="0"/>
                <a:cs typeface="Roboto" panose="02000000000000000000" pitchFamily="2" charset="0"/>
              </a:rPr>
              <a:t> </a:t>
            </a:r>
          </a:p>
          <a:p>
            <a:r>
              <a:rPr lang="de-DE" sz="4200" dirty="0" err="1">
                <a:solidFill>
                  <a:schemeClr val="bg1"/>
                </a:solidFill>
                <a:latin typeface="Roboto" panose="02000000000000000000" pitchFamily="2" charset="0"/>
                <a:ea typeface="Roboto" panose="02000000000000000000" pitchFamily="2" charset="0"/>
                <a:cs typeface="Roboto" panose="02000000000000000000" pitchFamily="2" charset="0"/>
              </a:rPr>
              <a:t>Intellectual</a:t>
            </a:r>
            <a:r>
              <a:rPr lang="de-DE" sz="4200" dirty="0">
                <a:solidFill>
                  <a:schemeClr val="bg1"/>
                </a:solidFill>
                <a:latin typeface="Roboto" panose="02000000000000000000" pitchFamily="2" charset="0"/>
                <a:ea typeface="Roboto" panose="02000000000000000000" pitchFamily="2" charset="0"/>
                <a:cs typeface="Roboto" panose="02000000000000000000" pitchFamily="2" charset="0"/>
              </a:rPr>
              <a:t> Property Rights</a:t>
            </a:r>
            <a:endParaRPr lang="en-GB" sz="420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4" name="Ellipse 3">
            <a:extLst>
              <a:ext uri="{FF2B5EF4-FFF2-40B4-BE49-F238E27FC236}">
                <a16:creationId xmlns:a16="http://schemas.microsoft.com/office/drawing/2014/main" id="{32FFBDC6-BBE1-C487-1C16-BEDF62A4D662}"/>
              </a:ext>
            </a:extLst>
          </p:cNvPr>
          <p:cNvSpPr/>
          <p:nvPr/>
        </p:nvSpPr>
        <p:spPr>
          <a:xfrm>
            <a:off x="-422026" y="2491996"/>
            <a:ext cx="2491992" cy="2364529"/>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latin typeface="Roboto" panose="02000000000000000000" pitchFamily="2" charset="0"/>
                <a:ea typeface="Roboto" panose="02000000000000000000" pitchFamily="2" charset="0"/>
                <a:cs typeface="Roboto" panose="02000000000000000000" pitchFamily="2" charset="0"/>
              </a:rPr>
              <a:t>Trade Secrets</a:t>
            </a:r>
            <a:endParaRPr lang="en-GB" dirty="0">
              <a:latin typeface="Roboto" panose="02000000000000000000" pitchFamily="2" charset="0"/>
              <a:ea typeface="Roboto" panose="02000000000000000000" pitchFamily="2" charset="0"/>
              <a:cs typeface="Roboto" panose="02000000000000000000" pitchFamily="2" charset="0"/>
            </a:endParaRPr>
          </a:p>
        </p:txBody>
      </p:sp>
      <p:sp>
        <p:nvSpPr>
          <p:cNvPr id="6" name="Ellipse 5">
            <a:extLst>
              <a:ext uri="{FF2B5EF4-FFF2-40B4-BE49-F238E27FC236}">
                <a16:creationId xmlns:a16="http://schemas.microsoft.com/office/drawing/2014/main" id="{61101E12-6A21-71AD-5D60-A61F89AE953A}"/>
              </a:ext>
            </a:extLst>
          </p:cNvPr>
          <p:cNvSpPr/>
          <p:nvPr/>
        </p:nvSpPr>
        <p:spPr>
          <a:xfrm>
            <a:off x="2368066" y="2491996"/>
            <a:ext cx="2491992" cy="236452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latin typeface="Roboto" panose="02000000000000000000" pitchFamily="2" charset="0"/>
                <a:ea typeface="Roboto" panose="02000000000000000000" pitchFamily="2" charset="0"/>
                <a:cs typeface="Roboto" panose="02000000000000000000" pitchFamily="2" charset="0"/>
              </a:rPr>
              <a:t>Copyright</a:t>
            </a:r>
            <a:endParaRPr lang="en-GB" dirty="0">
              <a:latin typeface="Roboto" panose="02000000000000000000" pitchFamily="2" charset="0"/>
              <a:ea typeface="Roboto" panose="02000000000000000000" pitchFamily="2" charset="0"/>
              <a:cs typeface="Roboto" panose="02000000000000000000" pitchFamily="2" charset="0"/>
            </a:endParaRPr>
          </a:p>
        </p:txBody>
      </p:sp>
      <p:sp>
        <p:nvSpPr>
          <p:cNvPr id="7" name="Ellipse 6">
            <a:extLst>
              <a:ext uri="{FF2B5EF4-FFF2-40B4-BE49-F238E27FC236}">
                <a16:creationId xmlns:a16="http://schemas.microsoft.com/office/drawing/2014/main" id="{3A8485B1-3AE0-7A96-F1C3-44F9ACCF90E9}"/>
              </a:ext>
            </a:extLst>
          </p:cNvPr>
          <p:cNvSpPr/>
          <p:nvPr/>
        </p:nvSpPr>
        <p:spPr>
          <a:xfrm>
            <a:off x="5158158" y="2491996"/>
            <a:ext cx="2491992" cy="2364529"/>
          </a:xfrm>
          <a:prstGeom prst="ellipse">
            <a:avLst/>
          </a:prstGeom>
          <a:solidFill>
            <a:srgbClr val="E721E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latin typeface="Roboto" panose="02000000000000000000" pitchFamily="2" charset="0"/>
                <a:ea typeface="Roboto" panose="02000000000000000000" pitchFamily="2" charset="0"/>
                <a:cs typeface="Roboto" panose="02000000000000000000" pitchFamily="2" charset="0"/>
              </a:rPr>
              <a:t>Patent</a:t>
            </a:r>
            <a:endParaRPr lang="en-GB" dirty="0">
              <a:latin typeface="Roboto" panose="02000000000000000000" pitchFamily="2" charset="0"/>
              <a:ea typeface="Roboto" panose="02000000000000000000" pitchFamily="2" charset="0"/>
              <a:cs typeface="Roboto" panose="02000000000000000000" pitchFamily="2" charset="0"/>
            </a:endParaRPr>
          </a:p>
        </p:txBody>
      </p:sp>
      <p:sp>
        <p:nvSpPr>
          <p:cNvPr id="8" name="Ellipse 7">
            <a:extLst>
              <a:ext uri="{FF2B5EF4-FFF2-40B4-BE49-F238E27FC236}">
                <a16:creationId xmlns:a16="http://schemas.microsoft.com/office/drawing/2014/main" id="{8BAF96A6-21A0-F167-6852-C348935740C1}"/>
              </a:ext>
            </a:extLst>
          </p:cNvPr>
          <p:cNvSpPr/>
          <p:nvPr/>
        </p:nvSpPr>
        <p:spPr>
          <a:xfrm>
            <a:off x="7948250" y="2491996"/>
            <a:ext cx="2491992" cy="2364529"/>
          </a:xfrm>
          <a:prstGeom prst="ellipse">
            <a:avLst/>
          </a:prstGeom>
          <a:solidFill>
            <a:srgbClr val="FFCC7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latin typeface="Roboto" panose="02000000000000000000" pitchFamily="2" charset="0"/>
                <a:ea typeface="Roboto" panose="02000000000000000000" pitchFamily="2" charset="0"/>
                <a:cs typeface="Roboto" panose="02000000000000000000" pitchFamily="2" charset="0"/>
              </a:rPr>
              <a:t>Trademarks</a:t>
            </a:r>
            <a:endParaRPr lang="en-GB"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9" name="Ellipse 8">
            <a:extLst>
              <a:ext uri="{FF2B5EF4-FFF2-40B4-BE49-F238E27FC236}">
                <a16:creationId xmlns:a16="http://schemas.microsoft.com/office/drawing/2014/main" id="{5F4DEA79-9D3C-8BAF-EF08-0F4AA89078E5}"/>
              </a:ext>
            </a:extLst>
          </p:cNvPr>
          <p:cNvSpPr/>
          <p:nvPr/>
        </p:nvSpPr>
        <p:spPr>
          <a:xfrm>
            <a:off x="10738342" y="2491995"/>
            <a:ext cx="2491992" cy="2364529"/>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err="1">
                <a:latin typeface="Roboto" panose="02000000000000000000" pitchFamily="2" charset="0"/>
                <a:ea typeface="Roboto" panose="02000000000000000000" pitchFamily="2" charset="0"/>
                <a:cs typeface="Roboto" panose="02000000000000000000" pitchFamily="2" charset="0"/>
              </a:rPr>
              <a:t>Regulatory</a:t>
            </a:r>
            <a:r>
              <a:rPr lang="de-DE" dirty="0">
                <a:latin typeface="Roboto" panose="02000000000000000000" pitchFamily="2" charset="0"/>
                <a:ea typeface="Roboto" panose="02000000000000000000" pitchFamily="2" charset="0"/>
                <a:cs typeface="Roboto" panose="02000000000000000000" pitchFamily="2" charset="0"/>
              </a:rPr>
              <a:t> </a:t>
            </a:r>
            <a:r>
              <a:rPr lang="de-DE" dirty="0" err="1">
                <a:latin typeface="Roboto" panose="02000000000000000000" pitchFamily="2" charset="0"/>
                <a:ea typeface="Roboto" panose="02000000000000000000" pitchFamily="2" charset="0"/>
                <a:cs typeface="Roboto" panose="02000000000000000000" pitchFamily="2" charset="0"/>
              </a:rPr>
              <a:t>Exclusivity</a:t>
            </a:r>
            <a:endParaRPr lang="en-GB"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503561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8845AD-4521-3F9F-63A9-871E4C0833B8}"/>
            </a:ext>
          </a:extLst>
        </p:cNvPr>
        <p:cNvGrpSpPr/>
        <p:nvPr/>
      </p:nvGrpSpPr>
      <p:grpSpPr>
        <a:xfrm>
          <a:off x="0" y="0"/>
          <a:ext cx="0" cy="0"/>
          <a:chOff x="0" y="0"/>
          <a:chExt cx="0" cy="0"/>
        </a:xfrm>
      </p:grpSpPr>
      <p:sp>
        <p:nvSpPr>
          <p:cNvPr id="10" name="Rechteck 9">
            <a:extLst>
              <a:ext uri="{FF2B5EF4-FFF2-40B4-BE49-F238E27FC236}">
                <a16:creationId xmlns:a16="http://schemas.microsoft.com/office/drawing/2014/main" id="{E7F0337D-D045-E0C7-AEA3-E4965012DD62}"/>
              </a:ext>
            </a:extLst>
          </p:cNvPr>
          <p:cNvSpPr/>
          <p:nvPr/>
        </p:nvSpPr>
        <p:spPr>
          <a:xfrm>
            <a:off x="9656466" y="2220686"/>
            <a:ext cx="2535534" cy="6697226"/>
          </a:xfrm>
          <a:prstGeom prst="rect">
            <a:avLst/>
          </a:prstGeom>
          <a:solidFill>
            <a:srgbClr val="7030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hteck 1">
            <a:extLst>
              <a:ext uri="{FF2B5EF4-FFF2-40B4-BE49-F238E27FC236}">
                <a16:creationId xmlns:a16="http://schemas.microsoft.com/office/drawing/2014/main" id="{D75329EE-73C6-97F6-D3B9-90C6D2735973}"/>
              </a:ext>
            </a:extLst>
          </p:cNvPr>
          <p:cNvSpPr/>
          <p:nvPr/>
        </p:nvSpPr>
        <p:spPr>
          <a:xfrm>
            <a:off x="602899" y="609033"/>
            <a:ext cx="7150984" cy="369332"/>
          </a:xfrm>
          <a:prstGeom prst="rect">
            <a:avLst/>
          </a:prstGeom>
        </p:spPr>
        <p:txBody>
          <a:bodyPr wrap="square">
            <a:spAutoFit/>
          </a:bodyPr>
          <a:lstStyle/>
          <a:p>
            <a:endParaRPr lang="en-US"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5" name="Text Box 12">
            <a:extLst>
              <a:ext uri="{FF2B5EF4-FFF2-40B4-BE49-F238E27FC236}">
                <a16:creationId xmlns:a16="http://schemas.microsoft.com/office/drawing/2014/main" id="{BD6FEC23-6E59-CA1F-D0A2-2FAEBBA2620A}"/>
              </a:ext>
            </a:extLst>
          </p:cNvPr>
          <p:cNvSpPr txBox="1">
            <a:spLocks noChangeArrowheads="1"/>
          </p:cNvSpPr>
          <p:nvPr/>
        </p:nvSpPr>
        <p:spPr bwMode="auto">
          <a:xfrm>
            <a:off x="148484" y="343502"/>
            <a:ext cx="7996918" cy="1143000"/>
          </a:xfrm>
          <a:prstGeom prst="rect">
            <a:avLst/>
          </a:prstGeom>
          <a:noFill/>
          <a:ln w="9525">
            <a:noFill/>
            <a:miter lim="800000"/>
            <a:headEnd/>
            <a:tailEnd/>
          </a:ln>
          <a:effectLst/>
        </p:spPr>
        <p:txBody>
          <a:bodyPr lIns="0" tIns="0" rIns="0" bIns="0" anchor="ctr"/>
          <a:lstStyle/>
          <a:p>
            <a:r>
              <a:rPr lang="en-US" sz="4200" dirty="0">
                <a:solidFill>
                  <a:schemeClr val="bg1"/>
                </a:solidFill>
                <a:latin typeface="Roboto" panose="02000000000000000000" pitchFamily="2" charset="0"/>
                <a:ea typeface="Roboto" panose="02000000000000000000" pitchFamily="2" charset="0"/>
                <a:cs typeface="Roboto" panose="02000000000000000000" pitchFamily="2" charset="0"/>
              </a:rPr>
              <a:t>Intellectual</a:t>
            </a:r>
            <a:r>
              <a:rPr lang="de-DE" sz="4200" dirty="0">
                <a:solidFill>
                  <a:schemeClr val="bg1"/>
                </a:solidFill>
                <a:latin typeface="Roboto" panose="02000000000000000000" pitchFamily="2" charset="0"/>
                <a:ea typeface="Roboto" panose="02000000000000000000" pitchFamily="2" charset="0"/>
                <a:cs typeface="Roboto" panose="02000000000000000000" pitchFamily="2" charset="0"/>
              </a:rPr>
              <a:t> Property Rights</a:t>
            </a:r>
            <a:endParaRPr lang="en-GB" sz="420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4" name="Ellipse 3">
            <a:extLst>
              <a:ext uri="{FF2B5EF4-FFF2-40B4-BE49-F238E27FC236}">
                <a16:creationId xmlns:a16="http://schemas.microsoft.com/office/drawing/2014/main" id="{08CF9F7D-0849-9A22-5AC0-19C1F8D73325}"/>
              </a:ext>
            </a:extLst>
          </p:cNvPr>
          <p:cNvSpPr/>
          <p:nvPr/>
        </p:nvSpPr>
        <p:spPr>
          <a:xfrm>
            <a:off x="-422026" y="5426102"/>
            <a:ext cx="2491992" cy="2364529"/>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latin typeface="Roboto" panose="02000000000000000000" pitchFamily="2" charset="0"/>
                <a:ea typeface="Roboto" panose="02000000000000000000" pitchFamily="2" charset="0"/>
                <a:cs typeface="Roboto" panose="02000000000000000000" pitchFamily="2" charset="0"/>
              </a:rPr>
              <a:t>Trade Secrets</a:t>
            </a:r>
            <a:endParaRPr lang="en-GB" dirty="0">
              <a:latin typeface="Roboto" panose="02000000000000000000" pitchFamily="2" charset="0"/>
              <a:ea typeface="Roboto" panose="02000000000000000000" pitchFamily="2" charset="0"/>
              <a:cs typeface="Roboto" panose="02000000000000000000" pitchFamily="2" charset="0"/>
            </a:endParaRPr>
          </a:p>
        </p:txBody>
      </p:sp>
      <p:sp>
        <p:nvSpPr>
          <p:cNvPr id="6" name="Ellipse 5">
            <a:extLst>
              <a:ext uri="{FF2B5EF4-FFF2-40B4-BE49-F238E27FC236}">
                <a16:creationId xmlns:a16="http://schemas.microsoft.com/office/drawing/2014/main" id="{826FE5E3-9511-406E-DB75-9B32994C8711}"/>
              </a:ext>
            </a:extLst>
          </p:cNvPr>
          <p:cNvSpPr/>
          <p:nvPr/>
        </p:nvSpPr>
        <p:spPr>
          <a:xfrm>
            <a:off x="2368066" y="5426102"/>
            <a:ext cx="2491992" cy="236452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latin typeface="Roboto" panose="02000000000000000000" pitchFamily="2" charset="0"/>
                <a:ea typeface="Roboto" panose="02000000000000000000" pitchFamily="2" charset="0"/>
                <a:cs typeface="Roboto" panose="02000000000000000000" pitchFamily="2" charset="0"/>
              </a:rPr>
              <a:t>Copyright</a:t>
            </a:r>
            <a:endParaRPr lang="en-GB" dirty="0">
              <a:latin typeface="Roboto" panose="02000000000000000000" pitchFamily="2" charset="0"/>
              <a:ea typeface="Roboto" panose="02000000000000000000" pitchFamily="2" charset="0"/>
              <a:cs typeface="Roboto" panose="02000000000000000000" pitchFamily="2" charset="0"/>
            </a:endParaRPr>
          </a:p>
        </p:txBody>
      </p:sp>
      <p:sp>
        <p:nvSpPr>
          <p:cNvPr id="7" name="Ellipse 6">
            <a:extLst>
              <a:ext uri="{FF2B5EF4-FFF2-40B4-BE49-F238E27FC236}">
                <a16:creationId xmlns:a16="http://schemas.microsoft.com/office/drawing/2014/main" id="{5462D31F-3ACD-8CDE-DD44-6691D59886F7}"/>
              </a:ext>
            </a:extLst>
          </p:cNvPr>
          <p:cNvSpPr/>
          <p:nvPr/>
        </p:nvSpPr>
        <p:spPr>
          <a:xfrm>
            <a:off x="5158158" y="5426102"/>
            <a:ext cx="2491992" cy="2364529"/>
          </a:xfrm>
          <a:prstGeom prst="ellipse">
            <a:avLst/>
          </a:prstGeom>
          <a:solidFill>
            <a:srgbClr val="E721E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latin typeface="Roboto" panose="02000000000000000000" pitchFamily="2" charset="0"/>
                <a:ea typeface="Roboto" panose="02000000000000000000" pitchFamily="2" charset="0"/>
                <a:cs typeface="Roboto" panose="02000000000000000000" pitchFamily="2" charset="0"/>
              </a:rPr>
              <a:t>Patent</a:t>
            </a:r>
            <a:endParaRPr lang="en-GB" dirty="0">
              <a:latin typeface="Roboto" panose="02000000000000000000" pitchFamily="2" charset="0"/>
              <a:ea typeface="Roboto" panose="02000000000000000000" pitchFamily="2" charset="0"/>
              <a:cs typeface="Roboto" panose="02000000000000000000" pitchFamily="2" charset="0"/>
            </a:endParaRPr>
          </a:p>
        </p:txBody>
      </p:sp>
      <p:sp>
        <p:nvSpPr>
          <p:cNvPr id="8" name="Ellipse 7">
            <a:extLst>
              <a:ext uri="{FF2B5EF4-FFF2-40B4-BE49-F238E27FC236}">
                <a16:creationId xmlns:a16="http://schemas.microsoft.com/office/drawing/2014/main" id="{19858240-58DF-6B51-DC07-1BA7814E7D54}"/>
              </a:ext>
            </a:extLst>
          </p:cNvPr>
          <p:cNvSpPr/>
          <p:nvPr/>
        </p:nvSpPr>
        <p:spPr>
          <a:xfrm>
            <a:off x="7948250" y="5426102"/>
            <a:ext cx="2491992" cy="2364529"/>
          </a:xfrm>
          <a:prstGeom prst="ellipse">
            <a:avLst/>
          </a:prstGeom>
          <a:solidFill>
            <a:srgbClr val="FFCC7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latin typeface="Roboto" panose="02000000000000000000" pitchFamily="2" charset="0"/>
                <a:ea typeface="Roboto" panose="02000000000000000000" pitchFamily="2" charset="0"/>
                <a:cs typeface="Roboto" panose="02000000000000000000" pitchFamily="2" charset="0"/>
              </a:rPr>
              <a:t>Trademarks</a:t>
            </a:r>
            <a:endParaRPr lang="en-GB"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9" name="Ellipse 8">
            <a:extLst>
              <a:ext uri="{FF2B5EF4-FFF2-40B4-BE49-F238E27FC236}">
                <a16:creationId xmlns:a16="http://schemas.microsoft.com/office/drawing/2014/main" id="{067254C0-89F2-8301-71E2-A652D6F13F85}"/>
              </a:ext>
            </a:extLst>
          </p:cNvPr>
          <p:cNvSpPr/>
          <p:nvPr/>
        </p:nvSpPr>
        <p:spPr>
          <a:xfrm>
            <a:off x="10738342" y="5426101"/>
            <a:ext cx="2491992" cy="2364529"/>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err="1">
                <a:latin typeface="Roboto" panose="02000000000000000000" pitchFamily="2" charset="0"/>
                <a:ea typeface="Roboto" panose="02000000000000000000" pitchFamily="2" charset="0"/>
                <a:cs typeface="Roboto" panose="02000000000000000000" pitchFamily="2" charset="0"/>
              </a:rPr>
              <a:t>Regulatory</a:t>
            </a:r>
            <a:r>
              <a:rPr lang="de-DE" dirty="0">
                <a:latin typeface="Roboto" panose="02000000000000000000" pitchFamily="2" charset="0"/>
                <a:ea typeface="Roboto" panose="02000000000000000000" pitchFamily="2" charset="0"/>
                <a:cs typeface="Roboto" panose="02000000000000000000" pitchFamily="2" charset="0"/>
              </a:rPr>
              <a:t> </a:t>
            </a:r>
            <a:r>
              <a:rPr lang="de-DE" dirty="0" err="1">
                <a:latin typeface="Roboto" panose="02000000000000000000" pitchFamily="2" charset="0"/>
                <a:ea typeface="Roboto" panose="02000000000000000000" pitchFamily="2" charset="0"/>
                <a:cs typeface="Roboto" panose="02000000000000000000" pitchFamily="2" charset="0"/>
              </a:rPr>
              <a:t>Exclusivity</a:t>
            </a:r>
            <a:endParaRPr lang="en-GB" dirty="0">
              <a:latin typeface="Roboto" panose="02000000000000000000" pitchFamily="2" charset="0"/>
              <a:ea typeface="Roboto" panose="02000000000000000000" pitchFamily="2" charset="0"/>
              <a:cs typeface="Roboto" panose="02000000000000000000" pitchFamily="2" charset="0"/>
            </a:endParaRPr>
          </a:p>
        </p:txBody>
      </p:sp>
      <p:sp>
        <p:nvSpPr>
          <p:cNvPr id="3" name="Text Box 12">
            <a:extLst>
              <a:ext uri="{FF2B5EF4-FFF2-40B4-BE49-F238E27FC236}">
                <a16:creationId xmlns:a16="http://schemas.microsoft.com/office/drawing/2014/main" id="{07B45313-FC14-E616-309C-360588CF057F}"/>
              </a:ext>
            </a:extLst>
          </p:cNvPr>
          <p:cNvSpPr txBox="1">
            <a:spLocks noChangeArrowheads="1"/>
          </p:cNvSpPr>
          <p:nvPr/>
        </p:nvSpPr>
        <p:spPr bwMode="auto">
          <a:xfrm>
            <a:off x="148484" y="3168668"/>
            <a:ext cx="11305334" cy="1143000"/>
          </a:xfrm>
          <a:prstGeom prst="rect">
            <a:avLst/>
          </a:prstGeom>
          <a:noFill/>
          <a:ln w="9525">
            <a:noFill/>
            <a:miter lim="800000"/>
            <a:headEnd/>
            <a:tailEnd/>
          </a:ln>
          <a:effectLst/>
        </p:spPr>
        <p:txBody>
          <a:bodyPr lIns="0" tIns="0" rIns="0" bIns="0" anchor="ctr"/>
          <a:lstStyle/>
          <a:p>
            <a:r>
              <a:rPr lang="en-GB" sz="3200" dirty="0">
                <a:solidFill>
                  <a:schemeClr val="bg1"/>
                </a:solidFill>
                <a:latin typeface="Roboto" panose="02000000000000000000" pitchFamily="2" charset="0"/>
                <a:ea typeface="Roboto" panose="02000000000000000000" pitchFamily="2" charset="0"/>
                <a:cs typeface="Roboto" panose="02000000000000000000" pitchFamily="2" charset="0"/>
              </a:rPr>
              <a:t>“Intellectual property rights are the rights given to persons over the creations of their minds. </a:t>
            </a:r>
          </a:p>
          <a:p>
            <a:r>
              <a:rPr lang="en-GB" sz="3200" dirty="0">
                <a:solidFill>
                  <a:schemeClr val="bg1"/>
                </a:solidFill>
                <a:latin typeface="Roboto" panose="02000000000000000000" pitchFamily="2" charset="0"/>
                <a:ea typeface="Roboto" panose="02000000000000000000" pitchFamily="2" charset="0"/>
                <a:cs typeface="Roboto" panose="02000000000000000000" pitchFamily="2" charset="0"/>
              </a:rPr>
              <a:t>Intellectual property rights usually give the creator an exclusive right over the use of his/her creation for a certain period of time” (see </a:t>
            </a:r>
            <a:r>
              <a:rPr lang="en-GB" sz="3200" dirty="0">
                <a:solidFill>
                  <a:schemeClr val="bg1"/>
                </a:solidFill>
                <a:latin typeface="Roboto" panose="02000000000000000000" pitchFamily="2" charset="0"/>
                <a:ea typeface="Roboto" panose="02000000000000000000" pitchFamily="2" charset="0"/>
                <a:cs typeface="Roboto" panose="02000000000000000000" pitchFamily="2" charset="0"/>
                <a:hlinkClick r:id="rId3">
                  <a:extLst>
                    <a:ext uri="{A12FA001-AC4F-418D-AE19-62706E023703}">
                      <ahyp:hlinkClr xmlns:ahyp="http://schemas.microsoft.com/office/drawing/2018/hyperlinkcolor" val="tx"/>
                    </a:ext>
                  </a:extLst>
                </a:hlinkClick>
              </a:rPr>
              <a:t>World Trade Organisation</a:t>
            </a:r>
            <a:r>
              <a:rPr lang="en-GB" sz="3200" dirty="0">
                <a:solidFill>
                  <a:schemeClr val="bg1"/>
                </a:solidFill>
                <a:latin typeface="Roboto" panose="02000000000000000000" pitchFamily="2" charset="0"/>
                <a:ea typeface="Roboto" panose="02000000000000000000" pitchFamily="2" charset="0"/>
                <a:cs typeface="Roboto" panose="02000000000000000000" pitchFamily="2" charset="0"/>
              </a:rPr>
              <a:t>).</a:t>
            </a:r>
          </a:p>
        </p:txBody>
      </p:sp>
    </p:spTree>
    <p:extLst>
      <p:ext uri="{BB962C8B-B14F-4D97-AF65-F5344CB8AC3E}">
        <p14:creationId xmlns:p14="http://schemas.microsoft.com/office/powerpoint/2010/main" val="25238782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FEAAF6-49AB-70C2-70A5-387AC5BFFC93}"/>
            </a:ext>
          </a:extLst>
        </p:cNvPr>
        <p:cNvGrpSpPr/>
        <p:nvPr/>
      </p:nvGrpSpPr>
      <p:grpSpPr>
        <a:xfrm>
          <a:off x="0" y="0"/>
          <a:ext cx="0" cy="0"/>
          <a:chOff x="0" y="0"/>
          <a:chExt cx="0" cy="0"/>
        </a:xfrm>
      </p:grpSpPr>
      <p:sp>
        <p:nvSpPr>
          <p:cNvPr id="2" name="Rechteck 1">
            <a:extLst>
              <a:ext uri="{FF2B5EF4-FFF2-40B4-BE49-F238E27FC236}">
                <a16:creationId xmlns:a16="http://schemas.microsoft.com/office/drawing/2014/main" id="{D924DFCD-1C04-B3AB-A441-BC3D15916054}"/>
              </a:ext>
            </a:extLst>
          </p:cNvPr>
          <p:cNvSpPr/>
          <p:nvPr/>
        </p:nvSpPr>
        <p:spPr>
          <a:xfrm>
            <a:off x="602899" y="609033"/>
            <a:ext cx="7150984" cy="369332"/>
          </a:xfrm>
          <a:prstGeom prst="rect">
            <a:avLst/>
          </a:prstGeom>
        </p:spPr>
        <p:txBody>
          <a:bodyPr wrap="square">
            <a:spAutoFit/>
          </a:bodyPr>
          <a:lstStyle/>
          <a:p>
            <a:endParaRPr lang="en-US"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5" name="Text Box 12">
            <a:extLst>
              <a:ext uri="{FF2B5EF4-FFF2-40B4-BE49-F238E27FC236}">
                <a16:creationId xmlns:a16="http://schemas.microsoft.com/office/drawing/2014/main" id="{B473A64C-6040-D9C0-1DBB-BC78A149A910}"/>
              </a:ext>
            </a:extLst>
          </p:cNvPr>
          <p:cNvSpPr txBox="1">
            <a:spLocks noChangeArrowheads="1"/>
          </p:cNvSpPr>
          <p:nvPr/>
        </p:nvSpPr>
        <p:spPr bwMode="auto">
          <a:xfrm>
            <a:off x="148484" y="343502"/>
            <a:ext cx="7996918" cy="1143000"/>
          </a:xfrm>
          <a:prstGeom prst="rect">
            <a:avLst/>
          </a:prstGeom>
          <a:noFill/>
          <a:ln w="9525">
            <a:noFill/>
            <a:miter lim="800000"/>
            <a:headEnd/>
            <a:tailEnd/>
          </a:ln>
          <a:effectLst/>
        </p:spPr>
        <p:txBody>
          <a:bodyPr lIns="0" tIns="0" rIns="0" bIns="0" anchor="ctr"/>
          <a:lstStyle/>
          <a:p>
            <a:r>
              <a:rPr lang="en-GB" sz="4200">
                <a:solidFill>
                  <a:schemeClr val="bg1"/>
                </a:solidFill>
                <a:latin typeface="Roboto" panose="02000000000000000000" pitchFamily="2" charset="0"/>
                <a:ea typeface="Roboto" panose="02000000000000000000" pitchFamily="2" charset="0"/>
                <a:cs typeface="Roboto" panose="02000000000000000000" pitchFamily="2" charset="0"/>
              </a:rPr>
              <a:t>Definitions in the European Union </a:t>
            </a:r>
            <a:r>
              <a:rPr lang="en-GB" sz="4200">
                <a:solidFill>
                  <a:schemeClr val="bg1"/>
                </a:solidFill>
                <a:latin typeface="Roboto" panose="02000000000000000000" pitchFamily="2" charset="0"/>
                <a:ea typeface="Roboto" panose="02000000000000000000" pitchFamily="2" charset="0"/>
                <a:cs typeface="Roboto" panose="02000000000000000000" pitchFamily="2" charset="0"/>
                <a:hlinkClick r:id="rId3">
                  <a:extLst>
                    <a:ext uri="{A12FA001-AC4F-418D-AE19-62706E023703}">
                      <ahyp:hlinkClr xmlns:ahyp="http://schemas.microsoft.com/office/drawing/2018/hyperlinkcolor" val="tx"/>
                    </a:ext>
                  </a:extLst>
                </a:hlinkClick>
              </a:rPr>
              <a:t>Code of Practice 2023</a:t>
            </a:r>
            <a:endParaRPr lang="en-GB" sz="420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4" name="Ellipse 3">
            <a:extLst>
              <a:ext uri="{FF2B5EF4-FFF2-40B4-BE49-F238E27FC236}">
                <a16:creationId xmlns:a16="http://schemas.microsoft.com/office/drawing/2014/main" id="{BCB5DE1F-5078-12CB-D984-B5D960100DF5}"/>
              </a:ext>
            </a:extLst>
          </p:cNvPr>
          <p:cNvSpPr/>
          <p:nvPr/>
        </p:nvSpPr>
        <p:spPr>
          <a:xfrm>
            <a:off x="-422026" y="6039049"/>
            <a:ext cx="2491992" cy="2364529"/>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latin typeface="Roboto" panose="02000000000000000000" pitchFamily="2" charset="0"/>
                <a:ea typeface="Roboto" panose="02000000000000000000" pitchFamily="2" charset="0"/>
                <a:cs typeface="Roboto" panose="02000000000000000000" pitchFamily="2" charset="0"/>
              </a:rPr>
              <a:t>Trade Secrets</a:t>
            </a:r>
            <a:endParaRPr lang="en-GB" dirty="0">
              <a:latin typeface="Roboto" panose="02000000000000000000" pitchFamily="2" charset="0"/>
              <a:ea typeface="Roboto" panose="02000000000000000000" pitchFamily="2" charset="0"/>
              <a:cs typeface="Roboto" panose="02000000000000000000" pitchFamily="2" charset="0"/>
            </a:endParaRPr>
          </a:p>
        </p:txBody>
      </p:sp>
      <p:sp>
        <p:nvSpPr>
          <p:cNvPr id="6" name="Ellipse 5">
            <a:extLst>
              <a:ext uri="{FF2B5EF4-FFF2-40B4-BE49-F238E27FC236}">
                <a16:creationId xmlns:a16="http://schemas.microsoft.com/office/drawing/2014/main" id="{55824BA0-6FE7-505A-6B3C-4F7A9D9FF20F}"/>
              </a:ext>
            </a:extLst>
          </p:cNvPr>
          <p:cNvSpPr/>
          <p:nvPr/>
        </p:nvSpPr>
        <p:spPr>
          <a:xfrm>
            <a:off x="2368066" y="6039049"/>
            <a:ext cx="2491992" cy="236452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latin typeface="Roboto" panose="02000000000000000000" pitchFamily="2" charset="0"/>
                <a:ea typeface="Roboto" panose="02000000000000000000" pitchFamily="2" charset="0"/>
                <a:cs typeface="Roboto" panose="02000000000000000000" pitchFamily="2" charset="0"/>
              </a:rPr>
              <a:t>Copyright</a:t>
            </a:r>
            <a:endParaRPr lang="en-GB" dirty="0">
              <a:latin typeface="Roboto" panose="02000000000000000000" pitchFamily="2" charset="0"/>
              <a:ea typeface="Roboto" panose="02000000000000000000" pitchFamily="2" charset="0"/>
              <a:cs typeface="Roboto" panose="02000000000000000000" pitchFamily="2" charset="0"/>
            </a:endParaRPr>
          </a:p>
        </p:txBody>
      </p:sp>
      <p:sp>
        <p:nvSpPr>
          <p:cNvPr id="7" name="Ellipse 6">
            <a:extLst>
              <a:ext uri="{FF2B5EF4-FFF2-40B4-BE49-F238E27FC236}">
                <a16:creationId xmlns:a16="http://schemas.microsoft.com/office/drawing/2014/main" id="{C06558A9-AB37-F75C-9FEC-1A123B23DDB1}"/>
              </a:ext>
            </a:extLst>
          </p:cNvPr>
          <p:cNvSpPr/>
          <p:nvPr/>
        </p:nvSpPr>
        <p:spPr>
          <a:xfrm>
            <a:off x="5158158" y="6039049"/>
            <a:ext cx="2491992" cy="2364529"/>
          </a:xfrm>
          <a:prstGeom prst="ellipse">
            <a:avLst/>
          </a:prstGeom>
          <a:solidFill>
            <a:srgbClr val="E721E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latin typeface="Roboto" panose="02000000000000000000" pitchFamily="2" charset="0"/>
                <a:ea typeface="Roboto" panose="02000000000000000000" pitchFamily="2" charset="0"/>
                <a:cs typeface="Roboto" panose="02000000000000000000" pitchFamily="2" charset="0"/>
              </a:rPr>
              <a:t>Patent</a:t>
            </a:r>
            <a:endParaRPr lang="en-GB" dirty="0">
              <a:latin typeface="Roboto" panose="02000000000000000000" pitchFamily="2" charset="0"/>
              <a:ea typeface="Roboto" panose="02000000000000000000" pitchFamily="2" charset="0"/>
              <a:cs typeface="Roboto" panose="02000000000000000000" pitchFamily="2" charset="0"/>
            </a:endParaRPr>
          </a:p>
        </p:txBody>
      </p:sp>
      <p:sp>
        <p:nvSpPr>
          <p:cNvPr id="8" name="Ellipse 7">
            <a:extLst>
              <a:ext uri="{FF2B5EF4-FFF2-40B4-BE49-F238E27FC236}">
                <a16:creationId xmlns:a16="http://schemas.microsoft.com/office/drawing/2014/main" id="{2DEDEA59-00FE-EF1E-FD82-9BC53C1109C0}"/>
              </a:ext>
            </a:extLst>
          </p:cNvPr>
          <p:cNvSpPr/>
          <p:nvPr/>
        </p:nvSpPr>
        <p:spPr>
          <a:xfrm>
            <a:off x="7948250" y="6039049"/>
            <a:ext cx="2491992" cy="2364529"/>
          </a:xfrm>
          <a:prstGeom prst="ellipse">
            <a:avLst/>
          </a:prstGeom>
          <a:solidFill>
            <a:srgbClr val="FFCC7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latin typeface="Roboto" panose="02000000000000000000" pitchFamily="2" charset="0"/>
                <a:ea typeface="Roboto" panose="02000000000000000000" pitchFamily="2" charset="0"/>
                <a:cs typeface="Roboto" panose="02000000000000000000" pitchFamily="2" charset="0"/>
              </a:rPr>
              <a:t>Trademarks</a:t>
            </a:r>
            <a:endParaRPr lang="en-GB"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9" name="Ellipse 8">
            <a:extLst>
              <a:ext uri="{FF2B5EF4-FFF2-40B4-BE49-F238E27FC236}">
                <a16:creationId xmlns:a16="http://schemas.microsoft.com/office/drawing/2014/main" id="{C29BCBE5-6218-3118-2CB8-4550E25C0062}"/>
              </a:ext>
            </a:extLst>
          </p:cNvPr>
          <p:cNvSpPr/>
          <p:nvPr/>
        </p:nvSpPr>
        <p:spPr>
          <a:xfrm>
            <a:off x="10738342" y="6039048"/>
            <a:ext cx="2491992" cy="2364529"/>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err="1">
                <a:latin typeface="Roboto" panose="02000000000000000000" pitchFamily="2" charset="0"/>
                <a:ea typeface="Roboto" panose="02000000000000000000" pitchFamily="2" charset="0"/>
                <a:cs typeface="Roboto" panose="02000000000000000000" pitchFamily="2" charset="0"/>
              </a:rPr>
              <a:t>Regulatory</a:t>
            </a:r>
            <a:r>
              <a:rPr lang="de-DE" dirty="0">
                <a:latin typeface="Roboto" panose="02000000000000000000" pitchFamily="2" charset="0"/>
                <a:ea typeface="Roboto" panose="02000000000000000000" pitchFamily="2" charset="0"/>
                <a:cs typeface="Roboto" panose="02000000000000000000" pitchFamily="2" charset="0"/>
              </a:rPr>
              <a:t> </a:t>
            </a:r>
            <a:r>
              <a:rPr lang="de-DE" dirty="0" err="1">
                <a:latin typeface="Roboto" panose="02000000000000000000" pitchFamily="2" charset="0"/>
                <a:ea typeface="Roboto" panose="02000000000000000000" pitchFamily="2" charset="0"/>
                <a:cs typeface="Roboto" panose="02000000000000000000" pitchFamily="2" charset="0"/>
              </a:rPr>
              <a:t>Exclusivity</a:t>
            </a:r>
            <a:endParaRPr lang="en-GB" dirty="0">
              <a:latin typeface="Roboto" panose="02000000000000000000" pitchFamily="2" charset="0"/>
              <a:ea typeface="Roboto" panose="02000000000000000000" pitchFamily="2" charset="0"/>
              <a:cs typeface="Roboto" panose="02000000000000000000" pitchFamily="2" charset="0"/>
            </a:endParaRPr>
          </a:p>
        </p:txBody>
      </p:sp>
      <p:sp>
        <p:nvSpPr>
          <p:cNvPr id="3" name="Text Box 12">
            <a:extLst>
              <a:ext uri="{FF2B5EF4-FFF2-40B4-BE49-F238E27FC236}">
                <a16:creationId xmlns:a16="http://schemas.microsoft.com/office/drawing/2014/main" id="{92A01A71-7828-B4D8-8232-298E7577A10E}"/>
              </a:ext>
            </a:extLst>
          </p:cNvPr>
          <p:cNvSpPr txBox="1">
            <a:spLocks noChangeArrowheads="1"/>
          </p:cNvSpPr>
          <p:nvPr/>
        </p:nvSpPr>
        <p:spPr bwMode="auto">
          <a:xfrm>
            <a:off x="148484" y="3279197"/>
            <a:ext cx="11305334" cy="1143000"/>
          </a:xfrm>
          <a:prstGeom prst="rect">
            <a:avLst/>
          </a:prstGeom>
          <a:noFill/>
          <a:ln w="9525">
            <a:noFill/>
            <a:miter lim="800000"/>
            <a:headEnd/>
            <a:tailEnd/>
          </a:ln>
          <a:effectLst/>
        </p:spPr>
        <p:txBody>
          <a:bodyPr lIns="0" tIns="0" rIns="0" bIns="0" anchor="ctr"/>
          <a:lstStyle/>
          <a:p>
            <a:pPr marL="457200" indent="-457200">
              <a:buAutoNum type="arabicParenBoth"/>
            </a:pPr>
            <a:r>
              <a:rPr lang="en-GB" sz="2400" b="1" dirty="0">
                <a:solidFill>
                  <a:schemeClr val="accent5">
                    <a:lumMod val="40000"/>
                    <a:lumOff val="60000"/>
                  </a:schemeClr>
                </a:solidFill>
                <a:latin typeface="Roboto" panose="02000000000000000000" pitchFamily="2" charset="0"/>
                <a:ea typeface="Roboto" panose="02000000000000000000" pitchFamily="2" charset="0"/>
                <a:cs typeface="Roboto" panose="02000000000000000000" pitchFamily="2" charset="0"/>
              </a:rPr>
              <a:t>Intellectual property </a:t>
            </a:r>
            <a:r>
              <a:rPr lang="en-GB" sz="2400" dirty="0">
                <a:solidFill>
                  <a:schemeClr val="bg1"/>
                </a:solidFill>
                <a:latin typeface="Roboto" panose="02000000000000000000" pitchFamily="2" charset="0"/>
                <a:ea typeface="Roboto" panose="02000000000000000000" pitchFamily="2" charset="0"/>
                <a:cs typeface="Roboto" panose="02000000000000000000" pitchFamily="2" charset="0"/>
              </a:rPr>
              <a:t>means the result of intellectual activities that is eligible for legal protection and includes inventions, literary and artistic works, symbols, names, images, and designs;</a:t>
            </a:r>
          </a:p>
          <a:p>
            <a:pPr marL="457200" indent="-457200">
              <a:buAutoNum type="arabicParenBoth"/>
            </a:pPr>
            <a:endParaRPr lang="en-GB" sz="2400" dirty="0">
              <a:solidFill>
                <a:schemeClr val="bg1"/>
              </a:solidFill>
              <a:latin typeface="Roboto" panose="02000000000000000000" pitchFamily="2" charset="0"/>
              <a:ea typeface="Roboto" panose="02000000000000000000" pitchFamily="2" charset="0"/>
              <a:cs typeface="Roboto" panose="02000000000000000000" pitchFamily="2" charset="0"/>
            </a:endParaRPr>
          </a:p>
          <a:p>
            <a:pPr marL="457200" indent="-457200">
              <a:buAutoNum type="arabicParenBoth"/>
            </a:pPr>
            <a:r>
              <a:rPr lang="en-GB" sz="2400" b="1" dirty="0">
                <a:solidFill>
                  <a:schemeClr val="accent5">
                    <a:lumMod val="40000"/>
                    <a:lumOff val="60000"/>
                  </a:schemeClr>
                </a:solidFill>
                <a:latin typeface="Roboto" panose="02000000000000000000" pitchFamily="2" charset="0"/>
                <a:ea typeface="Roboto" panose="02000000000000000000" pitchFamily="2" charset="0"/>
                <a:cs typeface="Roboto" panose="02000000000000000000" pitchFamily="2" charset="0"/>
              </a:rPr>
              <a:t>intellectual property rights </a:t>
            </a:r>
            <a:r>
              <a:rPr lang="en-GB" sz="2400" dirty="0">
                <a:solidFill>
                  <a:schemeClr val="bg1"/>
                </a:solidFill>
                <a:latin typeface="Roboto" panose="02000000000000000000" pitchFamily="2" charset="0"/>
                <a:ea typeface="Roboto" panose="02000000000000000000" pitchFamily="2" charset="0"/>
                <a:cs typeface="Roboto" panose="02000000000000000000" pitchFamily="2" charset="0"/>
              </a:rPr>
              <a:t>include patents, trademarks, designs, copyright and neighbouring rights, geographical indications and plant variety rights, as well as trade secret protection rules;</a:t>
            </a:r>
          </a:p>
          <a:p>
            <a:pPr marL="457200" indent="-457200">
              <a:buAutoNum type="arabicParenBoth"/>
            </a:pPr>
            <a:endParaRPr lang="en-GB" sz="2400" dirty="0">
              <a:solidFill>
                <a:schemeClr val="bg1"/>
              </a:solidFill>
              <a:latin typeface="Roboto" panose="02000000000000000000" pitchFamily="2" charset="0"/>
              <a:ea typeface="Roboto" panose="02000000000000000000" pitchFamily="2" charset="0"/>
              <a:cs typeface="Roboto" panose="02000000000000000000" pitchFamily="2" charset="0"/>
            </a:endParaRPr>
          </a:p>
          <a:p>
            <a:pPr marL="457200" indent="-457200">
              <a:buAutoNum type="arabicParenBoth"/>
            </a:pPr>
            <a:r>
              <a:rPr lang="en-GB" sz="2400" b="1" dirty="0">
                <a:solidFill>
                  <a:schemeClr val="accent5">
                    <a:lumMod val="40000"/>
                    <a:lumOff val="60000"/>
                  </a:schemeClr>
                </a:solidFill>
                <a:latin typeface="Roboto" panose="02000000000000000000" pitchFamily="2" charset="0"/>
                <a:ea typeface="Roboto" panose="02000000000000000000" pitchFamily="2" charset="0"/>
                <a:cs typeface="Roboto" panose="02000000000000000000" pitchFamily="2" charset="0"/>
              </a:rPr>
              <a:t>intellectual asset </a:t>
            </a:r>
            <a:r>
              <a:rPr lang="en-GB" sz="2400" dirty="0">
                <a:solidFill>
                  <a:schemeClr val="bg1"/>
                </a:solidFill>
                <a:latin typeface="Roboto" panose="02000000000000000000" pitchFamily="2" charset="0"/>
                <a:ea typeface="Roboto" panose="02000000000000000000" pitchFamily="2" charset="0"/>
                <a:cs typeface="Roboto" panose="02000000000000000000" pitchFamily="2" charset="0"/>
              </a:rPr>
              <a:t>means any result or products generated by any R&amp;I activities (such as intellectual property rights, data, know-how, prototypes, processes, practices, technologies, and software);</a:t>
            </a:r>
          </a:p>
        </p:txBody>
      </p:sp>
    </p:spTree>
    <p:extLst>
      <p:ext uri="{BB962C8B-B14F-4D97-AF65-F5344CB8AC3E}">
        <p14:creationId xmlns:p14="http://schemas.microsoft.com/office/powerpoint/2010/main" val="25069180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7CF38C-6FCD-5389-AC46-8CA9C067F38A}"/>
            </a:ext>
          </a:extLst>
        </p:cNvPr>
        <p:cNvGrpSpPr/>
        <p:nvPr/>
      </p:nvGrpSpPr>
      <p:grpSpPr>
        <a:xfrm>
          <a:off x="0" y="0"/>
          <a:ext cx="0" cy="0"/>
          <a:chOff x="0" y="0"/>
          <a:chExt cx="0" cy="0"/>
        </a:xfrm>
      </p:grpSpPr>
      <p:sp>
        <p:nvSpPr>
          <p:cNvPr id="2" name="Rechteck 1">
            <a:extLst>
              <a:ext uri="{FF2B5EF4-FFF2-40B4-BE49-F238E27FC236}">
                <a16:creationId xmlns:a16="http://schemas.microsoft.com/office/drawing/2014/main" id="{63E4E9AC-BE9B-4408-C6C0-59F128998B55}"/>
              </a:ext>
            </a:extLst>
          </p:cNvPr>
          <p:cNvSpPr/>
          <p:nvPr/>
        </p:nvSpPr>
        <p:spPr>
          <a:xfrm>
            <a:off x="602899" y="609033"/>
            <a:ext cx="7150984" cy="369332"/>
          </a:xfrm>
          <a:prstGeom prst="rect">
            <a:avLst/>
          </a:prstGeom>
        </p:spPr>
        <p:txBody>
          <a:bodyPr wrap="square">
            <a:spAutoFit/>
          </a:bodyPr>
          <a:lstStyle/>
          <a:p>
            <a:endParaRPr lang="en-US"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6" name="Ellipse 5">
            <a:extLst>
              <a:ext uri="{FF2B5EF4-FFF2-40B4-BE49-F238E27FC236}">
                <a16:creationId xmlns:a16="http://schemas.microsoft.com/office/drawing/2014/main" id="{0FA628BE-1D7F-391B-13A5-E67FD09AEBDA}"/>
              </a:ext>
            </a:extLst>
          </p:cNvPr>
          <p:cNvSpPr/>
          <p:nvPr/>
        </p:nvSpPr>
        <p:spPr>
          <a:xfrm>
            <a:off x="2368066" y="6039049"/>
            <a:ext cx="2491992" cy="236452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latin typeface="Roboto" panose="02000000000000000000" pitchFamily="2" charset="0"/>
                <a:ea typeface="Roboto" panose="02000000000000000000" pitchFamily="2" charset="0"/>
                <a:cs typeface="Roboto" panose="02000000000000000000" pitchFamily="2" charset="0"/>
              </a:rPr>
              <a:t>Copyright</a:t>
            </a:r>
            <a:endParaRPr lang="en-GB" dirty="0">
              <a:latin typeface="Roboto" panose="02000000000000000000" pitchFamily="2" charset="0"/>
              <a:ea typeface="Roboto" panose="02000000000000000000" pitchFamily="2" charset="0"/>
              <a:cs typeface="Roboto" panose="02000000000000000000" pitchFamily="2" charset="0"/>
            </a:endParaRPr>
          </a:p>
        </p:txBody>
      </p:sp>
      <p:sp>
        <p:nvSpPr>
          <p:cNvPr id="7" name="Ellipse 6">
            <a:extLst>
              <a:ext uri="{FF2B5EF4-FFF2-40B4-BE49-F238E27FC236}">
                <a16:creationId xmlns:a16="http://schemas.microsoft.com/office/drawing/2014/main" id="{B609A3DE-197A-5542-2016-9C4CE985AB92}"/>
              </a:ext>
            </a:extLst>
          </p:cNvPr>
          <p:cNvSpPr/>
          <p:nvPr/>
        </p:nvSpPr>
        <p:spPr>
          <a:xfrm>
            <a:off x="5158158" y="6039049"/>
            <a:ext cx="2491992" cy="2364529"/>
          </a:xfrm>
          <a:prstGeom prst="ellipse">
            <a:avLst/>
          </a:prstGeom>
          <a:solidFill>
            <a:srgbClr val="E721E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latin typeface="Roboto" panose="02000000000000000000" pitchFamily="2" charset="0"/>
                <a:ea typeface="Roboto" panose="02000000000000000000" pitchFamily="2" charset="0"/>
                <a:cs typeface="Roboto" panose="02000000000000000000" pitchFamily="2" charset="0"/>
              </a:rPr>
              <a:t>Patent</a:t>
            </a:r>
            <a:endParaRPr lang="en-GB" dirty="0">
              <a:latin typeface="Roboto" panose="02000000000000000000" pitchFamily="2" charset="0"/>
              <a:ea typeface="Roboto" panose="02000000000000000000" pitchFamily="2" charset="0"/>
              <a:cs typeface="Roboto" panose="02000000000000000000" pitchFamily="2" charset="0"/>
            </a:endParaRPr>
          </a:p>
        </p:txBody>
      </p:sp>
      <p:sp>
        <p:nvSpPr>
          <p:cNvPr id="8" name="Ellipse 7">
            <a:extLst>
              <a:ext uri="{FF2B5EF4-FFF2-40B4-BE49-F238E27FC236}">
                <a16:creationId xmlns:a16="http://schemas.microsoft.com/office/drawing/2014/main" id="{02124CF3-1E65-CCAD-1C39-2226A379C03E}"/>
              </a:ext>
            </a:extLst>
          </p:cNvPr>
          <p:cNvSpPr/>
          <p:nvPr/>
        </p:nvSpPr>
        <p:spPr>
          <a:xfrm>
            <a:off x="7948250" y="6039049"/>
            <a:ext cx="2491992" cy="2364529"/>
          </a:xfrm>
          <a:prstGeom prst="ellipse">
            <a:avLst/>
          </a:prstGeom>
          <a:solidFill>
            <a:srgbClr val="FFCC7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latin typeface="Roboto" panose="02000000000000000000" pitchFamily="2" charset="0"/>
                <a:ea typeface="Roboto" panose="02000000000000000000" pitchFamily="2" charset="0"/>
                <a:cs typeface="Roboto" panose="02000000000000000000" pitchFamily="2" charset="0"/>
              </a:rPr>
              <a:t>Trademarks</a:t>
            </a:r>
            <a:endParaRPr lang="en-GB"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pic>
        <p:nvPicPr>
          <p:cNvPr id="11" name="Grafik 10">
            <a:hlinkClick r:id="rId3"/>
            <a:extLst>
              <a:ext uri="{FF2B5EF4-FFF2-40B4-BE49-F238E27FC236}">
                <a16:creationId xmlns:a16="http://schemas.microsoft.com/office/drawing/2014/main" id="{B2BF044E-0601-2CBD-57FC-3D2E2104200B}"/>
              </a:ext>
            </a:extLst>
          </p:cNvPr>
          <p:cNvPicPr>
            <a:picLocks noChangeAspect="1"/>
          </p:cNvPicPr>
          <p:nvPr/>
        </p:nvPicPr>
        <p:blipFill>
          <a:blip r:embed="rId4"/>
          <a:srcRect l="10712" t="39621" r="39863"/>
          <a:stretch/>
        </p:blipFill>
        <p:spPr>
          <a:xfrm>
            <a:off x="693336" y="16625"/>
            <a:ext cx="10895764" cy="7071271"/>
          </a:xfrm>
          <a:prstGeom prst="rect">
            <a:avLst/>
          </a:prstGeom>
        </p:spPr>
      </p:pic>
    </p:spTree>
    <p:extLst>
      <p:ext uri="{BB962C8B-B14F-4D97-AF65-F5344CB8AC3E}">
        <p14:creationId xmlns:p14="http://schemas.microsoft.com/office/powerpoint/2010/main" val="37166759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009260-87C6-98CD-FA51-78AD975957E8}"/>
            </a:ext>
          </a:extLst>
        </p:cNvPr>
        <p:cNvGrpSpPr/>
        <p:nvPr/>
      </p:nvGrpSpPr>
      <p:grpSpPr>
        <a:xfrm>
          <a:off x="0" y="0"/>
          <a:ext cx="0" cy="0"/>
          <a:chOff x="0" y="0"/>
          <a:chExt cx="0" cy="0"/>
        </a:xfrm>
      </p:grpSpPr>
      <p:sp>
        <p:nvSpPr>
          <p:cNvPr id="2" name="Rechteck 1">
            <a:extLst>
              <a:ext uri="{FF2B5EF4-FFF2-40B4-BE49-F238E27FC236}">
                <a16:creationId xmlns:a16="http://schemas.microsoft.com/office/drawing/2014/main" id="{BEDF97E8-CA63-C6F1-701F-9E373D773B01}"/>
              </a:ext>
            </a:extLst>
          </p:cNvPr>
          <p:cNvSpPr/>
          <p:nvPr/>
        </p:nvSpPr>
        <p:spPr>
          <a:xfrm>
            <a:off x="602899" y="609033"/>
            <a:ext cx="7150984" cy="369332"/>
          </a:xfrm>
          <a:prstGeom prst="rect">
            <a:avLst/>
          </a:prstGeom>
        </p:spPr>
        <p:txBody>
          <a:bodyPr wrap="square">
            <a:spAutoFit/>
          </a:bodyPr>
          <a:lstStyle/>
          <a:p>
            <a:endParaRPr lang="en-US"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5" name="Text Box 12">
            <a:extLst>
              <a:ext uri="{FF2B5EF4-FFF2-40B4-BE49-F238E27FC236}">
                <a16:creationId xmlns:a16="http://schemas.microsoft.com/office/drawing/2014/main" id="{5FE68FEE-8D1C-2752-4725-4CE00BB19733}"/>
              </a:ext>
            </a:extLst>
          </p:cNvPr>
          <p:cNvSpPr txBox="1">
            <a:spLocks noChangeArrowheads="1"/>
          </p:cNvSpPr>
          <p:nvPr/>
        </p:nvSpPr>
        <p:spPr bwMode="auto">
          <a:xfrm>
            <a:off x="148484" y="343502"/>
            <a:ext cx="7996918" cy="1143000"/>
          </a:xfrm>
          <a:prstGeom prst="rect">
            <a:avLst/>
          </a:prstGeom>
          <a:noFill/>
          <a:ln w="9525">
            <a:noFill/>
            <a:miter lim="800000"/>
            <a:headEnd/>
            <a:tailEnd/>
          </a:ln>
          <a:effectLst/>
        </p:spPr>
        <p:txBody>
          <a:bodyPr lIns="0" tIns="0" rIns="0" bIns="0" anchor="ctr"/>
          <a:lstStyle/>
          <a:p>
            <a:r>
              <a:rPr lang="de-DE" sz="4200" dirty="0" err="1">
                <a:solidFill>
                  <a:schemeClr val="bg1"/>
                </a:solidFill>
                <a:latin typeface="Roboto" panose="02000000000000000000" pitchFamily="2" charset="0"/>
                <a:ea typeface="Roboto" panose="02000000000000000000" pitchFamily="2" charset="0"/>
                <a:cs typeface="Roboto" panose="02000000000000000000" pitchFamily="2" charset="0"/>
              </a:rPr>
              <a:t>Recommendations</a:t>
            </a:r>
            <a:r>
              <a:rPr lang="de-DE" sz="4200" dirty="0">
                <a:solidFill>
                  <a:schemeClr val="bg1"/>
                </a:solidFill>
                <a:latin typeface="Roboto" panose="02000000000000000000" pitchFamily="2" charset="0"/>
                <a:ea typeface="Roboto" panose="02000000000000000000" pitchFamily="2" charset="0"/>
                <a:cs typeface="Roboto" panose="02000000000000000000" pitchFamily="2" charset="0"/>
              </a:rPr>
              <a:t> in </a:t>
            </a:r>
            <a:r>
              <a:rPr lang="de-DE" sz="4200" dirty="0" err="1">
                <a:solidFill>
                  <a:schemeClr val="bg1"/>
                </a:solidFill>
                <a:latin typeface="Roboto" panose="02000000000000000000" pitchFamily="2" charset="0"/>
                <a:ea typeface="Roboto" panose="02000000000000000000" pitchFamily="2" charset="0"/>
                <a:cs typeface="Roboto" panose="02000000000000000000" pitchFamily="2" charset="0"/>
              </a:rPr>
              <a:t>the</a:t>
            </a:r>
            <a:r>
              <a:rPr lang="de-DE" sz="4200" dirty="0">
                <a:solidFill>
                  <a:schemeClr val="bg1"/>
                </a:solidFill>
                <a:latin typeface="Roboto" panose="02000000000000000000" pitchFamily="2" charset="0"/>
                <a:ea typeface="Roboto" panose="02000000000000000000" pitchFamily="2" charset="0"/>
                <a:cs typeface="Roboto" panose="02000000000000000000" pitchFamily="2" charset="0"/>
              </a:rPr>
              <a:t> </a:t>
            </a:r>
            <a:br>
              <a:rPr lang="de-DE" sz="4200" dirty="0">
                <a:solidFill>
                  <a:schemeClr val="bg1"/>
                </a:solidFill>
                <a:latin typeface="Roboto" panose="02000000000000000000" pitchFamily="2" charset="0"/>
                <a:ea typeface="Roboto" panose="02000000000000000000" pitchFamily="2" charset="0"/>
                <a:cs typeface="Roboto" panose="02000000000000000000" pitchFamily="2" charset="0"/>
              </a:rPr>
            </a:br>
            <a:r>
              <a:rPr lang="de-DE" sz="4200" dirty="0">
                <a:solidFill>
                  <a:schemeClr val="bg1"/>
                </a:solidFill>
                <a:latin typeface="Roboto" panose="02000000000000000000" pitchFamily="2" charset="0"/>
                <a:ea typeface="Roboto" panose="02000000000000000000" pitchFamily="2" charset="0"/>
                <a:cs typeface="Roboto" panose="02000000000000000000" pitchFamily="2" charset="0"/>
                <a:hlinkClick r:id="rId3">
                  <a:extLst>
                    <a:ext uri="{A12FA001-AC4F-418D-AE19-62706E023703}">
                      <ahyp:hlinkClr xmlns:ahyp="http://schemas.microsoft.com/office/drawing/2018/hyperlinkcolor" val="tx"/>
                    </a:ext>
                  </a:extLst>
                </a:hlinkClick>
              </a:rPr>
              <a:t>Code of Practice 2023</a:t>
            </a:r>
            <a:endParaRPr lang="en-GB" sz="420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4" name="Ellipse 3">
            <a:extLst>
              <a:ext uri="{FF2B5EF4-FFF2-40B4-BE49-F238E27FC236}">
                <a16:creationId xmlns:a16="http://schemas.microsoft.com/office/drawing/2014/main" id="{B2F1D2E9-DAA7-1F0C-2A4E-B73B330F009E}"/>
              </a:ext>
            </a:extLst>
          </p:cNvPr>
          <p:cNvSpPr/>
          <p:nvPr/>
        </p:nvSpPr>
        <p:spPr>
          <a:xfrm>
            <a:off x="-422026" y="6039049"/>
            <a:ext cx="2491992" cy="2364529"/>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latin typeface="Roboto" panose="02000000000000000000" pitchFamily="2" charset="0"/>
                <a:ea typeface="Roboto" panose="02000000000000000000" pitchFamily="2" charset="0"/>
                <a:cs typeface="Roboto" panose="02000000000000000000" pitchFamily="2" charset="0"/>
              </a:rPr>
              <a:t>Trade Secrets</a:t>
            </a:r>
            <a:endParaRPr lang="en-GB" dirty="0">
              <a:latin typeface="Roboto" panose="02000000000000000000" pitchFamily="2" charset="0"/>
              <a:ea typeface="Roboto" panose="02000000000000000000" pitchFamily="2" charset="0"/>
              <a:cs typeface="Roboto" panose="02000000000000000000" pitchFamily="2" charset="0"/>
            </a:endParaRPr>
          </a:p>
        </p:txBody>
      </p:sp>
      <p:sp>
        <p:nvSpPr>
          <p:cNvPr id="6" name="Ellipse 5">
            <a:extLst>
              <a:ext uri="{FF2B5EF4-FFF2-40B4-BE49-F238E27FC236}">
                <a16:creationId xmlns:a16="http://schemas.microsoft.com/office/drawing/2014/main" id="{D5337EFD-5BDE-91F2-EA0C-51FFCB511F57}"/>
              </a:ext>
            </a:extLst>
          </p:cNvPr>
          <p:cNvSpPr/>
          <p:nvPr/>
        </p:nvSpPr>
        <p:spPr>
          <a:xfrm>
            <a:off x="2368066" y="6039049"/>
            <a:ext cx="2491992" cy="236452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latin typeface="Roboto" panose="02000000000000000000" pitchFamily="2" charset="0"/>
                <a:ea typeface="Roboto" panose="02000000000000000000" pitchFamily="2" charset="0"/>
                <a:cs typeface="Roboto" panose="02000000000000000000" pitchFamily="2" charset="0"/>
              </a:rPr>
              <a:t>Copyright</a:t>
            </a:r>
            <a:endParaRPr lang="en-GB" dirty="0">
              <a:latin typeface="Roboto" panose="02000000000000000000" pitchFamily="2" charset="0"/>
              <a:ea typeface="Roboto" panose="02000000000000000000" pitchFamily="2" charset="0"/>
              <a:cs typeface="Roboto" panose="02000000000000000000" pitchFamily="2" charset="0"/>
            </a:endParaRPr>
          </a:p>
        </p:txBody>
      </p:sp>
      <p:sp>
        <p:nvSpPr>
          <p:cNvPr id="7" name="Ellipse 6">
            <a:extLst>
              <a:ext uri="{FF2B5EF4-FFF2-40B4-BE49-F238E27FC236}">
                <a16:creationId xmlns:a16="http://schemas.microsoft.com/office/drawing/2014/main" id="{B9378457-0DAC-81ED-6B77-E89512A979E0}"/>
              </a:ext>
            </a:extLst>
          </p:cNvPr>
          <p:cNvSpPr/>
          <p:nvPr/>
        </p:nvSpPr>
        <p:spPr>
          <a:xfrm>
            <a:off x="5158158" y="6039049"/>
            <a:ext cx="2491992" cy="2364529"/>
          </a:xfrm>
          <a:prstGeom prst="ellipse">
            <a:avLst/>
          </a:prstGeom>
          <a:solidFill>
            <a:srgbClr val="E721E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latin typeface="Roboto" panose="02000000000000000000" pitchFamily="2" charset="0"/>
                <a:ea typeface="Roboto" panose="02000000000000000000" pitchFamily="2" charset="0"/>
                <a:cs typeface="Roboto" panose="02000000000000000000" pitchFamily="2" charset="0"/>
              </a:rPr>
              <a:t>Patent</a:t>
            </a:r>
            <a:endParaRPr lang="en-GB" dirty="0">
              <a:latin typeface="Roboto" panose="02000000000000000000" pitchFamily="2" charset="0"/>
              <a:ea typeface="Roboto" panose="02000000000000000000" pitchFamily="2" charset="0"/>
              <a:cs typeface="Roboto" panose="02000000000000000000" pitchFamily="2" charset="0"/>
            </a:endParaRPr>
          </a:p>
        </p:txBody>
      </p:sp>
      <p:sp>
        <p:nvSpPr>
          <p:cNvPr id="8" name="Ellipse 7">
            <a:extLst>
              <a:ext uri="{FF2B5EF4-FFF2-40B4-BE49-F238E27FC236}">
                <a16:creationId xmlns:a16="http://schemas.microsoft.com/office/drawing/2014/main" id="{7733D38A-6408-3C3A-47D4-7A442828DC84}"/>
              </a:ext>
            </a:extLst>
          </p:cNvPr>
          <p:cNvSpPr/>
          <p:nvPr/>
        </p:nvSpPr>
        <p:spPr>
          <a:xfrm>
            <a:off x="7948250" y="6039049"/>
            <a:ext cx="2491992" cy="2364529"/>
          </a:xfrm>
          <a:prstGeom prst="ellipse">
            <a:avLst/>
          </a:prstGeom>
          <a:solidFill>
            <a:srgbClr val="FFCC7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latin typeface="Roboto" panose="02000000000000000000" pitchFamily="2" charset="0"/>
                <a:ea typeface="Roboto" panose="02000000000000000000" pitchFamily="2" charset="0"/>
                <a:cs typeface="Roboto" panose="02000000000000000000" pitchFamily="2" charset="0"/>
              </a:rPr>
              <a:t>Trademarks</a:t>
            </a:r>
            <a:endParaRPr lang="en-GB"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9" name="Ellipse 8">
            <a:extLst>
              <a:ext uri="{FF2B5EF4-FFF2-40B4-BE49-F238E27FC236}">
                <a16:creationId xmlns:a16="http://schemas.microsoft.com/office/drawing/2014/main" id="{42C66376-99C1-8CB8-FDE2-306066CB4716}"/>
              </a:ext>
            </a:extLst>
          </p:cNvPr>
          <p:cNvSpPr/>
          <p:nvPr/>
        </p:nvSpPr>
        <p:spPr>
          <a:xfrm>
            <a:off x="10738342" y="6039048"/>
            <a:ext cx="2491992" cy="2364529"/>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err="1">
                <a:latin typeface="Roboto" panose="02000000000000000000" pitchFamily="2" charset="0"/>
                <a:ea typeface="Roboto" panose="02000000000000000000" pitchFamily="2" charset="0"/>
                <a:cs typeface="Roboto" panose="02000000000000000000" pitchFamily="2" charset="0"/>
              </a:rPr>
              <a:t>Regulatory</a:t>
            </a:r>
            <a:r>
              <a:rPr lang="de-DE" dirty="0">
                <a:latin typeface="Roboto" panose="02000000000000000000" pitchFamily="2" charset="0"/>
                <a:ea typeface="Roboto" panose="02000000000000000000" pitchFamily="2" charset="0"/>
                <a:cs typeface="Roboto" panose="02000000000000000000" pitchFamily="2" charset="0"/>
              </a:rPr>
              <a:t> </a:t>
            </a:r>
            <a:r>
              <a:rPr lang="de-DE" dirty="0" err="1">
                <a:latin typeface="Roboto" panose="02000000000000000000" pitchFamily="2" charset="0"/>
                <a:ea typeface="Roboto" panose="02000000000000000000" pitchFamily="2" charset="0"/>
                <a:cs typeface="Roboto" panose="02000000000000000000" pitchFamily="2" charset="0"/>
              </a:rPr>
              <a:t>Exclusivity</a:t>
            </a:r>
            <a:endParaRPr lang="en-GB" dirty="0">
              <a:latin typeface="Roboto" panose="02000000000000000000" pitchFamily="2" charset="0"/>
              <a:ea typeface="Roboto" panose="02000000000000000000" pitchFamily="2" charset="0"/>
              <a:cs typeface="Roboto" panose="02000000000000000000" pitchFamily="2" charset="0"/>
            </a:endParaRPr>
          </a:p>
        </p:txBody>
      </p:sp>
      <p:sp>
        <p:nvSpPr>
          <p:cNvPr id="3" name="Text Box 12">
            <a:extLst>
              <a:ext uri="{FF2B5EF4-FFF2-40B4-BE49-F238E27FC236}">
                <a16:creationId xmlns:a16="http://schemas.microsoft.com/office/drawing/2014/main" id="{F0A7A2A4-D18B-FED3-2985-814BF73A4BC3}"/>
              </a:ext>
            </a:extLst>
          </p:cNvPr>
          <p:cNvSpPr txBox="1">
            <a:spLocks noChangeArrowheads="1"/>
          </p:cNvSpPr>
          <p:nvPr/>
        </p:nvSpPr>
        <p:spPr bwMode="auto">
          <a:xfrm>
            <a:off x="148484" y="3279197"/>
            <a:ext cx="11305334" cy="1143000"/>
          </a:xfrm>
          <a:prstGeom prst="rect">
            <a:avLst/>
          </a:prstGeom>
          <a:noFill/>
          <a:ln w="9525">
            <a:noFill/>
            <a:miter lim="800000"/>
            <a:headEnd/>
            <a:tailEnd/>
          </a:ln>
          <a:effectLst/>
        </p:spPr>
        <p:txBody>
          <a:bodyPr lIns="0" tIns="0" rIns="0" bIns="0" anchor="ctr"/>
          <a:lstStyle/>
          <a:p>
            <a:pPr marL="457200" indent="-457200">
              <a:spcBef>
                <a:spcPts val="600"/>
              </a:spcBef>
              <a:buAutoNum type="arabicParenBoth"/>
            </a:pPr>
            <a:r>
              <a:rPr lang="en-GB" sz="2400" b="1" dirty="0">
                <a:solidFill>
                  <a:schemeClr val="accent5">
                    <a:lumMod val="40000"/>
                    <a:lumOff val="60000"/>
                  </a:schemeClr>
                </a:solidFill>
                <a:latin typeface="Roboto" panose="02000000000000000000" pitchFamily="2" charset="0"/>
                <a:ea typeface="Roboto" panose="02000000000000000000" pitchFamily="2" charset="0"/>
                <a:cs typeface="Roboto" panose="02000000000000000000" pitchFamily="2" charset="0"/>
              </a:rPr>
              <a:t>It is recommended to define and adopt strategic intellectual assets management practice</a:t>
            </a:r>
          </a:p>
          <a:p>
            <a:pPr marL="457200" indent="-457200">
              <a:spcBef>
                <a:spcPts val="600"/>
              </a:spcBef>
              <a:buAutoNum type="arabicParenBoth"/>
            </a:pPr>
            <a:r>
              <a:rPr lang="en-GB" sz="2400" b="1" dirty="0">
                <a:solidFill>
                  <a:schemeClr val="accent5">
                    <a:lumMod val="40000"/>
                    <a:lumOff val="60000"/>
                  </a:schemeClr>
                </a:solidFill>
                <a:latin typeface="Roboto" panose="02000000000000000000" pitchFamily="2" charset="0"/>
                <a:ea typeface="Roboto" panose="02000000000000000000" pitchFamily="2" charset="0"/>
                <a:cs typeface="Roboto" panose="02000000000000000000" pitchFamily="2" charset="0"/>
              </a:rPr>
              <a:t>It is encouraged that intellectual assets are managed in a way to enable open science and open innovation</a:t>
            </a:r>
          </a:p>
          <a:p>
            <a:pPr marL="457200" indent="-457200">
              <a:spcBef>
                <a:spcPts val="600"/>
              </a:spcBef>
              <a:buAutoNum type="arabicParenBoth"/>
            </a:pPr>
            <a:r>
              <a:rPr lang="en-GB" sz="2400" b="1" dirty="0">
                <a:solidFill>
                  <a:schemeClr val="accent5">
                    <a:lumMod val="40000"/>
                    <a:lumOff val="60000"/>
                  </a:schemeClr>
                </a:solidFill>
                <a:latin typeface="Roboto" panose="02000000000000000000" pitchFamily="2" charset="0"/>
                <a:ea typeface="Roboto" panose="02000000000000000000" pitchFamily="2" charset="0"/>
                <a:cs typeface="Roboto" panose="02000000000000000000" pitchFamily="2" charset="0"/>
              </a:rPr>
              <a:t>It is recommended to invest in education, training and awareness raising</a:t>
            </a:r>
          </a:p>
          <a:p>
            <a:pPr marL="457200" indent="-457200">
              <a:spcBef>
                <a:spcPts val="600"/>
              </a:spcBef>
              <a:buAutoNum type="arabicParenBoth"/>
            </a:pPr>
            <a:r>
              <a:rPr lang="en-GB" sz="2400" b="1" dirty="0">
                <a:solidFill>
                  <a:schemeClr val="accent5">
                    <a:lumMod val="40000"/>
                    <a:lumOff val="60000"/>
                  </a:schemeClr>
                </a:solidFill>
                <a:latin typeface="Roboto" panose="02000000000000000000" pitchFamily="2" charset="0"/>
                <a:ea typeface="Roboto" panose="02000000000000000000" pitchFamily="2" charset="0"/>
                <a:cs typeface="Roboto" panose="02000000000000000000" pitchFamily="2" charset="0"/>
              </a:rPr>
              <a:t>It is recommended to clarify ownership of intellectual assets as early as possible </a:t>
            </a:r>
          </a:p>
          <a:p>
            <a:pPr marL="457200" indent="-457200">
              <a:spcBef>
                <a:spcPts val="600"/>
              </a:spcBef>
              <a:buAutoNum type="arabicParenBoth"/>
            </a:pPr>
            <a:r>
              <a:rPr lang="en-GB" sz="2400" b="1" dirty="0">
                <a:solidFill>
                  <a:schemeClr val="accent5">
                    <a:lumMod val="40000"/>
                    <a:lumOff val="60000"/>
                  </a:schemeClr>
                </a:solidFill>
                <a:latin typeface="Roboto" panose="02000000000000000000" pitchFamily="2" charset="0"/>
                <a:ea typeface="Roboto" panose="02000000000000000000" pitchFamily="2" charset="0"/>
                <a:cs typeface="Roboto" panose="02000000000000000000" pitchFamily="2" charset="0"/>
              </a:rPr>
              <a:t>It is recommended to establish clear collaboration conditions</a:t>
            </a:r>
          </a:p>
          <a:p>
            <a:pPr>
              <a:spcBef>
                <a:spcPts val="600"/>
              </a:spcBef>
            </a:pPr>
            <a:r>
              <a:rPr lang="en-GB" sz="2400" b="1" dirty="0">
                <a:solidFill>
                  <a:schemeClr val="accent5">
                    <a:lumMod val="40000"/>
                    <a:lumOff val="60000"/>
                  </a:schemeClr>
                </a:solidFill>
                <a:latin typeface="Roboto" panose="02000000000000000000" pitchFamily="2" charset="0"/>
                <a:ea typeface="Roboto" panose="02000000000000000000" pitchFamily="2" charset="0"/>
                <a:cs typeface="Roboto" panose="02000000000000000000" pitchFamily="2" charset="0"/>
              </a:rPr>
              <a:t>--- and more</a:t>
            </a:r>
          </a:p>
        </p:txBody>
      </p:sp>
    </p:spTree>
    <p:extLst>
      <p:ext uri="{BB962C8B-B14F-4D97-AF65-F5344CB8AC3E}">
        <p14:creationId xmlns:p14="http://schemas.microsoft.com/office/powerpoint/2010/main" val="5689301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2BE62-D645-61A2-0C06-54A8BA03C38D}"/>
            </a:ext>
          </a:extLst>
        </p:cNvPr>
        <p:cNvGrpSpPr/>
        <p:nvPr/>
      </p:nvGrpSpPr>
      <p:grpSpPr>
        <a:xfrm>
          <a:off x="0" y="0"/>
          <a:ext cx="0" cy="0"/>
          <a:chOff x="0" y="0"/>
          <a:chExt cx="0" cy="0"/>
        </a:xfrm>
      </p:grpSpPr>
      <p:sp>
        <p:nvSpPr>
          <p:cNvPr id="2" name="Rechteck 1">
            <a:extLst>
              <a:ext uri="{FF2B5EF4-FFF2-40B4-BE49-F238E27FC236}">
                <a16:creationId xmlns:a16="http://schemas.microsoft.com/office/drawing/2014/main" id="{E115465C-F4CD-E399-24EF-E65EE5E7EC86}"/>
              </a:ext>
            </a:extLst>
          </p:cNvPr>
          <p:cNvSpPr/>
          <p:nvPr/>
        </p:nvSpPr>
        <p:spPr>
          <a:xfrm>
            <a:off x="602899" y="609033"/>
            <a:ext cx="7150984" cy="369332"/>
          </a:xfrm>
          <a:prstGeom prst="rect">
            <a:avLst/>
          </a:prstGeom>
        </p:spPr>
        <p:txBody>
          <a:bodyPr wrap="square">
            <a:spAutoFit/>
          </a:bodyPr>
          <a:lstStyle/>
          <a:p>
            <a:endParaRPr lang="en-US"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5" name="Text Box 12">
            <a:extLst>
              <a:ext uri="{FF2B5EF4-FFF2-40B4-BE49-F238E27FC236}">
                <a16:creationId xmlns:a16="http://schemas.microsoft.com/office/drawing/2014/main" id="{BEC918C3-653C-5821-D781-C3F2847143A8}"/>
              </a:ext>
            </a:extLst>
          </p:cNvPr>
          <p:cNvSpPr txBox="1">
            <a:spLocks noChangeArrowheads="1"/>
          </p:cNvSpPr>
          <p:nvPr/>
        </p:nvSpPr>
        <p:spPr bwMode="auto">
          <a:xfrm>
            <a:off x="179932" y="505506"/>
            <a:ext cx="7996918" cy="1143000"/>
          </a:xfrm>
          <a:prstGeom prst="rect">
            <a:avLst/>
          </a:prstGeom>
          <a:noFill/>
          <a:ln w="9525">
            <a:noFill/>
            <a:miter lim="800000"/>
            <a:headEnd/>
            <a:tailEnd/>
          </a:ln>
          <a:effectLst/>
        </p:spPr>
        <p:txBody>
          <a:bodyPr lIns="0" tIns="0" rIns="0" bIns="0" anchor="ctr"/>
          <a:lstStyle/>
          <a:p>
            <a:r>
              <a:rPr lang="en-GB" sz="4200" dirty="0">
                <a:solidFill>
                  <a:schemeClr val="bg1"/>
                </a:solidFill>
                <a:latin typeface="Roboto" panose="02000000000000000000" pitchFamily="2" charset="0"/>
                <a:ea typeface="Roboto" panose="02000000000000000000" pitchFamily="2" charset="0"/>
                <a:cs typeface="Roboto" panose="02000000000000000000" pitchFamily="2" charset="0"/>
              </a:rPr>
              <a:t>How intellectual assets management and open science practices intersect</a:t>
            </a:r>
          </a:p>
        </p:txBody>
      </p:sp>
      <p:sp>
        <p:nvSpPr>
          <p:cNvPr id="4" name="Ellipse 3">
            <a:extLst>
              <a:ext uri="{FF2B5EF4-FFF2-40B4-BE49-F238E27FC236}">
                <a16:creationId xmlns:a16="http://schemas.microsoft.com/office/drawing/2014/main" id="{A5C71C1A-9862-67A7-2764-E41F531AEAC9}"/>
              </a:ext>
            </a:extLst>
          </p:cNvPr>
          <p:cNvSpPr/>
          <p:nvPr/>
        </p:nvSpPr>
        <p:spPr>
          <a:xfrm>
            <a:off x="-422026" y="6039049"/>
            <a:ext cx="2491992" cy="2364529"/>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latin typeface="Roboto" panose="02000000000000000000" pitchFamily="2" charset="0"/>
                <a:ea typeface="Roboto" panose="02000000000000000000" pitchFamily="2" charset="0"/>
                <a:cs typeface="Roboto" panose="02000000000000000000" pitchFamily="2" charset="0"/>
              </a:rPr>
              <a:t>Trade Secrets</a:t>
            </a:r>
            <a:endParaRPr lang="en-GB" dirty="0">
              <a:latin typeface="Roboto" panose="02000000000000000000" pitchFamily="2" charset="0"/>
              <a:ea typeface="Roboto" panose="02000000000000000000" pitchFamily="2" charset="0"/>
              <a:cs typeface="Roboto" panose="02000000000000000000" pitchFamily="2" charset="0"/>
            </a:endParaRPr>
          </a:p>
        </p:txBody>
      </p:sp>
      <p:sp>
        <p:nvSpPr>
          <p:cNvPr id="6" name="Ellipse 5">
            <a:extLst>
              <a:ext uri="{FF2B5EF4-FFF2-40B4-BE49-F238E27FC236}">
                <a16:creationId xmlns:a16="http://schemas.microsoft.com/office/drawing/2014/main" id="{B16B9B90-765F-28F1-B66D-F6CA73145878}"/>
              </a:ext>
            </a:extLst>
          </p:cNvPr>
          <p:cNvSpPr/>
          <p:nvPr/>
        </p:nvSpPr>
        <p:spPr>
          <a:xfrm>
            <a:off x="2217342" y="3235558"/>
            <a:ext cx="2491992" cy="236452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bg1"/>
                </a:solidFill>
                <a:latin typeface="Roboto" panose="02000000000000000000" pitchFamily="2" charset="0"/>
                <a:ea typeface="Roboto" panose="02000000000000000000" pitchFamily="2" charset="0"/>
                <a:cs typeface="Roboto" panose="02000000000000000000" pitchFamily="2" charset="0"/>
                <a:hlinkClick r:id="rId3">
                  <a:extLst>
                    <a:ext uri="{A12FA001-AC4F-418D-AE19-62706E023703}">
                      <ahyp:hlinkClr xmlns:ahyp="http://schemas.microsoft.com/office/drawing/2018/hyperlinkcolor" val="tx"/>
                    </a:ext>
                  </a:extLst>
                </a:hlinkClick>
              </a:rPr>
              <a:t>Copyright and Licensing</a:t>
            </a:r>
            <a:endParaRPr lang="en-GB"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7" name="Ellipse 6">
            <a:extLst>
              <a:ext uri="{FF2B5EF4-FFF2-40B4-BE49-F238E27FC236}">
                <a16:creationId xmlns:a16="http://schemas.microsoft.com/office/drawing/2014/main" id="{3DB7C1FC-07B6-6977-3DC7-AF8E85B8B243}"/>
              </a:ext>
            </a:extLst>
          </p:cNvPr>
          <p:cNvSpPr/>
          <p:nvPr/>
        </p:nvSpPr>
        <p:spPr>
          <a:xfrm>
            <a:off x="5158158" y="6039049"/>
            <a:ext cx="2491992" cy="2364529"/>
          </a:xfrm>
          <a:prstGeom prst="ellipse">
            <a:avLst/>
          </a:prstGeom>
          <a:solidFill>
            <a:srgbClr val="E721E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latin typeface="Roboto" panose="02000000000000000000" pitchFamily="2" charset="0"/>
                <a:ea typeface="Roboto" panose="02000000000000000000" pitchFamily="2" charset="0"/>
                <a:cs typeface="Roboto" panose="02000000000000000000" pitchFamily="2" charset="0"/>
              </a:rPr>
              <a:t>Patent</a:t>
            </a:r>
            <a:endParaRPr lang="en-GB" dirty="0">
              <a:latin typeface="Roboto" panose="02000000000000000000" pitchFamily="2" charset="0"/>
              <a:ea typeface="Roboto" panose="02000000000000000000" pitchFamily="2" charset="0"/>
              <a:cs typeface="Roboto" panose="02000000000000000000" pitchFamily="2" charset="0"/>
            </a:endParaRPr>
          </a:p>
        </p:txBody>
      </p:sp>
      <p:sp>
        <p:nvSpPr>
          <p:cNvPr id="8" name="Ellipse 7">
            <a:extLst>
              <a:ext uri="{FF2B5EF4-FFF2-40B4-BE49-F238E27FC236}">
                <a16:creationId xmlns:a16="http://schemas.microsoft.com/office/drawing/2014/main" id="{0EAB18EF-3395-6AAC-8F7D-AAC2514E8D19}"/>
              </a:ext>
            </a:extLst>
          </p:cNvPr>
          <p:cNvSpPr/>
          <p:nvPr/>
        </p:nvSpPr>
        <p:spPr>
          <a:xfrm>
            <a:off x="7948250" y="6039049"/>
            <a:ext cx="2491992" cy="2364529"/>
          </a:xfrm>
          <a:prstGeom prst="ellipse">
            <a:avLst/>
          </a:prstGeom>
          <a:solidFill>
            <a:srgbClr val="FFCC7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latin typeface="Roboto" panose="02000000000000000000" pitchFamily="2" charset="0"/>
                <a:ea typeface="Roboto" panose="02000000000000000000" pitchFamily="2" charset="0"/>
                <a:cs typeface="Roboto" panose="02000000000000000000" pitchFamily="2" charset="0"/>
              </a:rPr>
              <a:t>Trademarks</a:t>
            </a:r>
            <a:endParaRPr lang="en-GB"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9" name="Ellipse 8">
            <a:extLst>
              <a:ext uri="{FF2B5EF4-FFF2-40B4-BE49-F238E27FC236}">
                <a16:creationId xmlns:a16="http://schemas.microsoft.com/office/drawing/2014/main" id="{C657F2B2-EF88-42AB-3F34-5F6E53ADD2CF}"/>
              </a:ext>
            </a:extLst>
          </p:cNvPr>
          <p:cNvSpPr/>
          <p:nvPr/>
        </p:nvSpPr>
        <p:spPr>
          <a:xfrm>
            <a:off x="5342377" y="3235558"/>
            <a:ext cx="2491992" cy="2364529"/>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err="1">
                <a:latin typeface="Roboto" panose="02000000000000000000" pitchFamily="2" charset="0"/>
                <a:ea typeface="Roboto" panose="02000000000000000000" pitchFamily="2" charset="0"/>
                <a:cs typeface="Roboto" panose="02000000000000000000" pitchFamily="2" charset="0"/>
                <a:hlinkClick r:id="rId4"/>
              </a:rPr>
              <a:t>Regulatory</a:t>
            </a:r>
            <a:r>
              <a:rPr lang="de-DE" dirty="0">
                <a:latin typeface="Roboto" panose="02000000000000000000" pitchFamily="2" charset="0"/>
                <a:ea typeface="Roboto" panose="02000000000000000000" pitchFamily="2" charset="0"/>
                <a:cs typeface="Roboto" panose="02000000000000000000" pitchFamily="2" charset="0"/>
                <a:hlinkClick r:id="rId4"/>
              </a:rPr>
              <a:t> </a:t>
            </a:r>
            <a:r>
              <a:rPr lang="de-DE" dirty="0" err="1">
                <a:latin typeface="Roboto" panose="02000000000000000000" pitchFamily="2" charset="0"/>
                <a:ea typeface="Roboto" panose="02000000000000000000" pitchFamily="2" charset="0"/>
                <a:cs typeface="Roboto" panose="02000000000000000000" pitchFamily="2" charset="0"/>
                <a:hlinkClick r:id="rId4"/>
              </a:rPr>
              <a:t>Exclusivity</a:t>
            </a:r>
            <a:endParaRPr lang="en-GB" dirty="0">
              <a:latin typeface="Roboto" panose="02000000000000000000" pitchFamily="2" charset="0"/>
              <a:ea typeface="Roboto" panose="02000000000000000000" pitchFamily="2" charset="0"/>
              <a:cs typeface="Roboto" panose="02000000000000000000" pitchFamily="2" charset="0"/>
            </a:endParaRPr>
          </a:p>
        </p:txBody>
      </p:sp>
      <p:sp>
        <p:nvSpPr>
          <p:cNvPr id="10" name="Text Box 12">
            <a:extLst>
              <a:ext uri="{FF2B5EF4-FFF2-40B4-BE49-F238E27FC236}">
                <a16:creationId xmlns:a16="http://schemas.microsoft.com/office/drawing/2014/main" id="{278A98BF-0559-AF21-8379-3F60421CF8FD}"/>
              </a:ext>
            </a:extLst>
          </p:cNvPr>
          <p:cNvSpPr txBox="1">
            <a:spLocks noChangeArrowheads="1"/>
          </p:cNvSpPr>
          <p:nvPr/>
        </p:nvSpPr>
        <p:spPr bwMode="auto">
          <a:xfrm>
            <a:off x="443333" y="2444566"/>
            <a:ext cx="11305334" cy="1143000"/>
          </a:xfrm>
          <a:prstGeom prst="rect">
            <a:avLst/>
          </a:prstGeom>
          <a:noFill/>
          <a:ln w="9525">
            <a:noFill/>
            <a:miter lim="800000"/>
            <a:headEnd/>
            <a:tailEnd/>
          </a:ln>
          <a:effectLst/>
        </p:spPr>
        <p:txBody>
          <a:bodyPr lIns="0" tIns="0" rIns="0" bIns="0" anchor="ctr"/>
          <a:lstStyle/>
          <a:p>
            <a:pPr>
              <a:spcBef>
                <a:spcPts val="600"/>
              </a:spcBef>
            </a:pPr>
            <a:r>
              <a:rPr lang="de-DE" sz="2400" b="1" dirty="0" err="1">
                <a:solidFill>
                  <a:schemeClr val="bg1"/>
                </a:solidFill>
                <a:latin typeface="Roboto" panose="02000000000000000000" pitchFamily="2" charset="0"/>
                <a:ea typeface="Roboto" panose="02000000000000000000" pitchFamily="2" charset="0"/>
                <a:cs typeface="Roboto" panose="02000000000000000000" pitchFamily="2" charset="0"/>
              </a:rPr>
              <a:t>To</a:t>
            </a:r>
            <a:r>
              <a:rPr lang="de-DE" sz="2400" b="1" dirty="0">
                <a:solidFill>
                  <a:schemeClr val="bg1"/>
                </a:solidFill>
                <a:latin typeface="Roboto" panose="02000000000000000000" pitchFamily="2" charset="0"/>
                <a:ea typeface="Roboto" panose="02000000000000000000" pitchFamily="2" charset="0"/>
                <a:cs typeface="Roboto" panose="02000000000000000000" pitchFamily="2" charset="0"/>
              </a:rPr>
              <a:t> </a:t>
            </a:r>
            <a:r>
              <a:rPr lang="de-DE" sz="2400" b="1" dirty="0" err="1">
                <a:solidFill>
                  <a:schemeClr val="bg1"/>
                </a:solidFill>
                <a:latin typeface="Roboto" panose="02000000000000000000" pitchFamily="2" charset="0"/>
                <a:ea typeface="Roboto" panose="02000000000000000000" pitchFamily="2" charset="0"/>
                <a:cs typeface="Roboto" panose="02000000000000000000" pitchFamily="2" charset="0"/>
              </a:rPr>
              <a:t>examples</a:t>
            </a:r>
            <a:r>
              <a:rPr lang="de-DE" sz="2400" b="1" dirty="0">
                <a:solidFill>
                  <a:schemeClr val="bg1"/>
                </a:solidFill>
                <a:latin typeface="Roboto" panose="02000000000000000000" pitchFamily="2" charset="0"/>
                <a:ea typeface="Roboto" panose="02000000000000000000" pitchFamily="2" charset="0"/>
                <a:cs typeface="Roboto" panose="02000000000000000000" pitchFamily="2" charset="0"/>
              </a:rPr>
              <a:t> …</a:t>
            </a:r>
            <a:endParaRPr lang="en-GB" sz="2400" b="1"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0672834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84E619-32F6-D7CE-B7D6-E759E2ED38E7}"/>
            </a:ext>
          </a:extLst>
        </p:cNvPr>
        <p:cNvGrpSpPr/>
        <p:nvPr/>
      </p:nvGrpSpPr>
      <p:grpSpPr>
        <a:xfrm>
          <a:off x="0" y="0"/>
          <a:ext cx="0" cy="0"/>
          <a:chOff x="0" y="0"/>
          <a:chExt cx="0" cy="0"/>
        </a:xfrm>
      </p:grpSpPr>
      <p:sp>
        <p:nvSpPr>
          <p:cNvPr id="2" name="Rechteck 1">
            <a:extLst>
              <a:ext uri="{FF2B5EF4-FFF2-40B4-BE49-F238E27FC236}">
                <a16:creationId xmlns:a16="http://schemas.microsoft.com/office/drawing/2014/main" id="{919000FB-8585-3E21-5EE0-FF8B53CBD61C}"/>
              </a:ext>
            </a:extLst>
          </p:cNvPr>
          <p:cNvSpPr/>
          <p:nvPr/>
        </p:nvSpPr>
        <p:spPr>
          <a:xfrm>
            <a:off x="602899" y="609033"/>
            <a:ext cx="7150984" cy="369332"/>
          </a:xfrm>
          <a:prstGeom prst="rect">
            <a:avLst/>
          </a:prstGeom>
        </p:spPr>
        <p:txBody>
          <a:bodyPr wrap="square">
            <a:spAutoFit/>
          </a:bodyPr>
          <a:lstStyle/>
          <a:p>
            <a:endParaRPr lang="en-US"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5" name="Text Box 12">
            <a:extLst>
              <a:ext uri="{FF2B5EF4-FFF2-40B4-BE49-F238E27FC236}">
                <a16:creationId xmlns:a16="http://schemas.microsoft.com/office/drawing/2014/main" id="{EF3D1C41-C514-B9FF-DF01-DC57B9F09C76}"/>
              </a:ext>
            </a:extLst>
          </p:cNvPr>
          <p:cNvSpPr txBox="1">
            <a:spLocks noChangeArrowheads="1"/>
          </p:cNvSpPr>
          <p:nvPr/>
        </p:nvSpPr>
        <p:spPr bwMode="auto">
          <a:xfrm>
            <a:off x="179932" y="505506"/>
            <a:ext cx="7996918" cy="1143000"/>
          </a:xfrm>
          <a:prstGeom prst="rect">
            <a:avLst/>
          </a:prstGeom>
          <a:noFill/>
          <a:ln w="9525">
            <a:noFill/>
            <a:miter lim="800000"/>
            <a:headEnd/>
            <a:tailEnd/>
          </a:ln>
          <a:effectLst/>
        </p:spPr>
        <p:txBody>
          <a:bodyPr lIns="0" tIns="0" rIns="0" bIns="0" anchor="ctr"/>
          <a:lstStyle/>
          <a:p>
            <a:r>
              <a:rPr lang="en-GB" sz="4200" dirty="0">
                <a:solidFill>
                  <a:schemeClr val="bg1"/>
                </a:solidFill>
                <a:latin typeface="Roboto" panose="02000000000000000000" pitchFamily="2" charset="0"/>
                <a:ea typeface="Roboto" panose="02000000000000000000" pitchFamily="2" charset="0"/>
                <a:cs typeface="Roboto" panose="02000000000000000000" pitchFamily="2" charset="0"/>
              </a:rPr>
              <a:t>How intellectual assets management and open science practices intersect</a:t>
            </a:r>
          </a:p>
        </p:txBody>
      </p:sp>
      <p:sp>
        <p:nvSpPr>
          <p:cNvPr id="4" name="Ellipse 3">
            <a:extLst>
              <a:ext uri="{FF2B5EF4-FFF2-40B4-BE49-F238E27FC236}">
                <a16:creationId xmlns:a16="http://schemas.microsoft.com/office/drawing/2014/main" id="{C6AB438B-8394-E0DA-E7D3-FD717E4D4AE0}"/>
              </a:ext>
            </a:extLst>
          </p:cNvPr>
          <p:cNvSpPr/>
          <p:nvPr/>
        </p:nvSpPr>
        <p:spPr>
          <a:xfrm>
            <a:off x="-422026" y="6039049"/>
            <a:ext cx="2491992" cy="2364529"/>
          </a:xfrm>
          <a:prstGeom prst="ellipse">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latin typeface="Roboto" panose="02000000000000000000" pitchFamily="2" charset="0"/>
                <a:ea typeface="Roboto" panose="02000000000000000000" pitchFamily="2" charset="0"/>
                <a:cs typeface="Roboto" panose="02000000000000000000" pitchFamily="2" charset="0"/>
              </a:rPr>
              <a:t>Trade Secrets</a:t>
            </a:r>
            <a:endParaRPr lang="en-GB" dirty="0">
              <a:latin typeface="Roboto" panose="02000000000000000000" pitchFamily="2" charset="0"/>
              <a:ea typeface="Roboto" panose="02000000000000000000" pitchFamily="2" charset="0"/>
              <a:cs typeface="Roboto" panose="02000000000000000000" pitchFamily="2" charset="0"/>
            </a:endParaRPr>
          </a:p>
        </p:txBody>
      </p:sp>
      <p:sp>
        <p:nvSpPr>
          <p:cNvPr id="6" name="Ellipse 5">
            <a:extLst>
              <a:ext uri="{FF2B5EF4-FFF2-40B4-BE49-F238E27FC236}">
                <a16:creationId xmlns:a16="http://schemas.microsoft.com/office/drawing/2014/main" id="{BEAEDC02-7274-C46B-AE10-CB767A936AF5}"/>
              </a:ext>
            </a:extLst>
          </p:cNvPr>
          <p:cNvSpPr/>
          <p:nvPr/>
        </p:nvSpPr>
        <p:spPr>
          <a:xfrm>
            <a:off x="2217342" y="3235558"/>
            <a:ext cx="2491992" cy="2364529"/>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bg1"/>
                </a:solidFill>
                <a:latin typeface="Roboto" panose="02000000000000000000" pitchFamily="2" charset="0"/>
                <a:ea typeface="Roboto" panose="02000000000000000000" pitchFamily="2" charset="0"/>
                <a:cs typeface="Roboto" panose="02000000000000000000" pitchFamily="2" charset="0"/>
                <a:hlinkClick r:id="rId3">
                  <a:extLst>
                    <a:ext uri="{A12FA001-AC4F-418D-AE19-62706E023703}">
                      <ahyp:hlinkClr xmlns:ahyp="http://schemas.microsoft.com/office/drawing/2018/hyperlinkcolor" val="tx"/>
                    </a:ext>
                  </a:extLst>
                </a:hlinkClick>
              </a:rPr>
              <a:t>Copyright and Licensing</a:t>
            </a:r>
            <a:endParaRPr lang="en-GB"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7" name="Ellipse 6">
            <a:extLst>
              <a:ext uri="{FF2B5EF4-FFF2-40B4-BE49-F238E27FC236}">
                <a16:creationId xmlns:a16="http://schemas.microsoft.com/office/drawing/2014/main" id="{D3F0464F-43D5-6BFA-B4EF-6C9CD73F78F0}"/>
              </a:ext>
            </a:extLst>
          </p:cNvPr>
          <p:cNvSpPr/>
          <p:nvPr/>
        </p:nvSpPr>
        <p:spPr>
          <a:xfrm>
            <a:off x="5158158" y="6039049"/>
            <a:ext cx="2491992" cy="2364529"/>
          </a:xfrm>
          <a:prstGeom prst="ellipse">
            <a:avLst/>
          </a:prstGeom>
          <a:solidFill>
            <a:srgbClr val="E721E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latin typeface="Roboto" panose="02000000000000000000" pitchFamily="2" charset="0"/>
                <a:ea typeface="Roboto" panose="02000000000000000000" pitchFamily="2" charset="0"/>
                <a:cs typeface="Roboto" panose="02000000000000000000" pitchFamily="2" charset="0"/>
              </a:rPr>
              <a:t>Patent</a:t>
            </a:r>
            <a:endParaRPr lang="en-GB" dirty="0">
              <a:latin typeface="Roboto" panose="02000000000000000000" pitchFamily="2" charset="0"/>
              <a:ea typeface="Roboto" panose="02000000000000000000" pitchFamily="2" charset="0"/>
              <a:cs typeface="Roboto" panose="02000000000000000000" pitchFamily="2" charset="0"/>
            </a:endParaRPr>
          </a:p>
        </p:txBody>
      </p:sp>
      <p:sp>
        <p:nvSpPr>
          <p:cNvPr id="8" name="Ellipse 7">
            <a:extLst>
              <a:ext uri="{FF2B5EF4-FFF2-40B4-BE49-F238E27FC236}">
                <a16:creationId xmlns:a16="http://schemas.microsoft.com/office/drawing/2014/main" id="{48353A9B-D6AA-F3D7-7ED2-29A9E3E3C281}"/>
              </a:ext>
            </a:extLst>
          </p:cNvPr>
          <p:cNvSpPr/>
          <p:nvPr/>
        </p:nvSpPr>
        <p:spPr>
          <a:xfrm>
            <a:off x="7948250" y="6039049"/>
            <a:ext cx="2491992" cy="2364529"/>
          </a:xfrm>
          <a:prstGeom prst="ellipse">
            <a:avLst/>
          </a:prstGeom>
          <a:solidFill>
            <a:srgbClr val="FFCC7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latin typeface="Roboto" panose="02000000000000000000" pitchFamily="2" charset="0"/>
                <a:ea typeface="Roboto" panose="02000000000000000000" pitchFamily="2" charset="0"/>
                <a:cs typeface="Roboto" panose="02000000000000000000" pitchFamily="2" charset="0"/>
              </a:rPr>
              <a:t>Trademarks</a:t>
            </a:r>
            <a:endParaRPr lang="en-GB"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sp>
        <p:nvSpPr>
          <p:cNvPr id="9" name="Ellipse 8">
            <a:extLst>
              <a:ext uri="{FF2B5EF4-FFF2-40B4-BE49-F238E27FC236}">
                <a16:creationId xmlns:a16="http://schemas.microsoft.com/office/drawing/2014/main" id="{90CB8D56-1A4F-6F5A-0B24-434E3F632086}"/>
              </a:ext>
            </a:extLst>
          </p:cNvPr>
          <p:cNvSpPr/>
          <p:nvPr/>
        </p:nvSpPr>
        <p:spPr>
          <a:xfrm>
            <a:off x="5342377" y="3235558"/>
            <a:ext cx="2491992" cy="2364529"/>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err="1">
                <a:latin typeface="Roboto" panose="02000000000000000000" pitchFamily="2" charset="0"/>
                <a:ea typeface="Roboto" panose="02000000000000000000" pitchFamily="2" charset="0"/>
                <a:cs typeface="Roboto" panose="02000000000000000000" pitchFamily="2" charset="0"/>
                <a:hlinkClick r:id="rId4"/>
              </a:rPr>
              <a:t>Regulatory</a:t>
            </a:r>
            <a:r>
              <a:rPr lang="de-DE" dirty="0">
                <a:latin typeface="Roboto" panose="02000000000000000000" pitchFamily="2" charset="0"/>
                <a:ea typeface="Roboto" panose="02000000000000000000" pitchFamily="2" charset="0"/>
                <a:cs typeface="Roboto" panose="02000000000000000000" pitchFamily="2" charset="0"/>
                <a:hlinkClick r:id="rId4"/>
              </a:rPr>
              <a:t> </a:t>
            </a:r>
            <a:r>
              <a:rPr lang="de-DE" dirty="0" err="1">
                <a:latin typeface="Roboto" panose="02000000000000000000" pitchFamily="2" charset="0"/>
                <a:ea typeface="Roboto" panose="02000000000000000000" pitchFamily="2" charset="0"/>
                <a:cs typeface="Roboto" panose="02000000000000000000" pitchFamily="2" charset="0"/>
                <a:hlinkClick r:id="rId4"/>
              </a:rPr>
              <a:t>Exclusivity</a:t>
            </a:r>
            <a:endParaRPr lang="en-GB" dirty="0">
              <a:latin typeface="Roboto" panose="02000000000000000000" pitchFamily="2" charset="0"/>
              <a:ea typeface="Roboto" panose="02000000000000000000" pitchFamily="2" charset="0"/>
              <a:cs typeface="Roboto" panose="02000000000000000000" pitchFamily="2" charset="0"/>
            </a:endParaRPr>
          </a:p>
        </p:txBody>
      </p:sp>
      <p:sp>
        <p:nvSpPr>
          <p:cNvPr id="10" name="Text Box 12">
            <a:extLst>
              <a:ext uri="{FF2B5EF4-FFF2-40B4-BE49-F238E27FC236}">
                <a16:creationId xmlns:a16="http://schemas.microsoft.com/office/drawing/2014/main" id="{E7163966-D840-5514-D76B-568AE9463AC8}"/>
              </a:ext>
            </a:extLst>
          </p:cNvPr>
          <p:cNvSpPr txBox="1">
            <a:spLocks noChangeArrowheads="1"/>
          </p:cNvSpPr>
          <p:nvPr/>
        </p:nvSpPr>
        <p:spPr bwMode="auto">
          <a:xfrm>
            <a:off x="443333" y="2444566"/>
            <a:ext cx="11305334" cy="1143000"/>
          </a:xfrm>
          <a:prstGeom prst="rect">
            <a:avLst/>
          </a:prstGeom>
          <a:noFill/>
          <a:ln w="9525">
            <a:noFill/>
            <a:miter lim="800000"/>
            <a:headEnd/>
            <a:tailEnd/>
          </a:ln>
          <a:effectLst/>
        </p:spPr>
        <p:txBody>
          <a:bodyPr lIns="0" tIns="0" rIns="0" bIns="0" anchor="ctr"/>
          <a:lstStyle/>
          <a:p>
            <a:pPr>
              <a:spcBef>
                <a:spcPts val="600"/>
              </a:spcBef>
            </a:pPr>
            <a:r>
              <a:rPr lang="de-DE" sz="2400" b="1" dirty="0" err="1">
                <a:solidFill>
                  <a:schemeClr val="bg1"/>
                </a:solidFill>
                <a:latin typeface="Roboto" panose="02000000000000000000" pitchFamily="2" charset="0"/>
                <a:ea typeface="Roboto" panose="02000000000000000000" pitchFamily="2" charset="0"/>
                <a:cs typeface="Roboto" panose="02000000000000000000" pitchFamily="2" charset="0"/>
              </a:rPr>
              <a:t>To</a:t>
            </a:r>
            <a:r>
              <a:rPr lang="de-DE" sz="2400" b="1" dirty="0">
                <a:solidFill>
                  <a:schemeClr val="bg1"/>
                </a:solidFill>
                <a:latin typeface="Roboto" panose="02000000000000000000" pitchFamily="2" charset="0"/>
                <a:ea typeface="Roboto" panose="02000000000000000000" pitchFamily="2" charset="0"/>
                <a:cs typeface="Roboto" panose="02000000000000000000" pitchFamily="2" charset="0"/>
              </a:rPr>
              <a:t> </a:t>
            </a:r>
            <a:r>
              <a:rPr lang="de-DE" sz="2400" b="1" dirty="0" err="1">
                <a:solidFill>
                  <a:schemeClr val="bg1"/>
                </a:solidFill>
                <a:latin typeface="Roboto" panose="02000000000000000000" pitchFamily="2" charset="0"/>
                <a:ea typeface="Roboto" panose="02000000000000000000" pitchFamily="2" charset="0"/>
                <a:cs typeface="Roboto" panose="02000000000000000000" pitchFamily="2" charset="0"/>
              </a:rPr>
              <a:t>examples</a:t>
            </a:r>
            <a:r>
              <a:rPr lang="de-DE" sz="2400" b="1" dirty="0">
                <a:solidFill>
                  <a:schemeClr val="bg1"/>
                </a:solidFill>
                <a:latin typeface="Roboto" panose="02000000000000000000" pitchFamily="2" charset="0"/>
                <a:ea typeface="Roboto" panose="02000000000000000000" pitchFamily="2" charset="0"/>
                <a:cs typeface="Roboto" panose="02000000000000000000" pitchFamily="2" charset="0"/>
              </a:rPr>
              <a:t> …</a:t>
            </a:r>
            <a:endParaRPr lang="en-GB" sz="2400" b="1"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3" name="Ellipse 2">
            <a:extLst>
              <a:ext uri="{FF2B5EF4-FFF2-40B4-BE49-F238E27FC236}">
                <a16:creationId xmlns:a16="http://schemas.microsoft.com/office/drawing/2014/main" id="{87B9CB79-066B-7ECB-6AC7-CD6A77E04008}"/>
              </a:ext>
            </a:extLst>
          </p:cNvPr>
          <p:cNvSpPr/>
          <p:nvPr/>
        </p:nvSpPr>
        <p:spPr>
          <a:xfrm>
            <a:off x="9463044" y="3235558"/>
            <a:ext cx="2491992" cy="2364529"/>
          </a:xfrm>
          <a:prstGeom prst="ellipse">
            <a:avLst/>
          </a:prstGeom>
          <a:solidFill>
            <a:srgbClr val="FFCC7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err="1">
                <a:solidFill>
                  <a:schemeClr val="tx1"/>
                </a:solidFill>
                <a:latin typeface="Roboto" panose="02000000000000000000" pitchFamily="2" charset="0"/>
                <a:ea typeface="Roboto" panose="02000000000000000000" pitchFamily="2" charset="0"/>
                <a:cs typeface="Roboto" panose="02000000000000000000" pitchFamily="2" charset="0"/>
                <a:hlinkClick r:id="rId5"/>
              </a:rPr>
              <a:t>more</a:t>
            </a:r>
            <a:r>
              <a:rPr lang="de-DE" dirty="0">
                <a:solidFill>
                  <a:schemeClr val="tx1"/>
                </a:solidFill>
                <a:latin typeface="Roboto" panose="02000000000000000000" pitchFamily="2" charset="0"/>
                <a:ea typeface="Roboto" panose="02000000000000000000" pitchFamily="2" charset="0"/>
                <a:cs typeface="Roboto" panose="02000000000000000000" pitchFamily="2" charset="0"/>
                <a:hlinkClick r:id="rId5"/>
              </a:rPr>
              <a:t> </a:t>
            </a:r>
            <a:r>
              <a:rPr lang="de-DE" dirty="0" err="1">
                <a:solidFill>
                  <a:schemeClr val="tx1"/>
                </a:solidFill>
                <a:latin typeface="Roboto" panose="02000000000000000000" pitchFamily="2" charset="0"/>
                <a:ea typeface="Roboto" panose="02000000000000000000" pitchFamily="2" charset="0"/>
                <a:cs typeface="Roboto" panose="02000000000000000000" pitchFamily="2" charset="0"/>
                <a:hlinkClick r:id="rId5"/>
              </a:rPr>
              <a:t>examples</a:t>
            </a:r>
            <a:endParaRPr lang="en-GB" dirty="0">
              <a:solidFill>
                <a:schemeClr val="tx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1232001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640972" y="275495"/>
            <a:ext cx="9144000" cy="2387600"/>
          </a:xfrm>
        </p:spPr>
        <p:txBody>
          <a:bodyPr>
            <a:normAutofit/>
          </a:bodyPr>
          <a:lstStyle/>
          <a:p>
            <a:pPr algn="ctr"/>
            <a:r>
              <a:rPr b="1" dirty="0"/>
              <a:t>A Guide to Build Capacity for Knowledge </a:t>
            </a:r>
            <a:r>
              <a:rPr b="1" dirty="0" err="1"/>
              <a:t>Valorisation</a:t>
            </a:r>
            <a:r>
              <a:rPr b="1" dirty="0"/>
              <a:t> in Europe</a:t>
            </a:r>
          </a:p>
        </p:txBody>
      </p:sp>
      <p:sp>
        <p:nvSpPr>
          <p:cNvPr id="3" name="Subtitle 2"/>
          <p:cNvSpPr>
            <a:spLocks noGrp="1"/>
          </p:cNvSpPr>
          <p:nvPr>
            <p:ph type="subTitle" idx="4294967295"/>
          </p:nvPr>
        </p:nvSpPr>
        <p:spPr>
          <a:xfrm>
            <a:off x="1524000" y="3367025"/>
            <a:ext cx="9144000" cy="1655762"/>
          </a:xfrm>
        </p:spPr>
        <p:txBody>
          <a:bodyPr/>
          <a:lstStyle/>
          <a:p>
            <a:pPr algn="ctr"/>
            <a:r>
              <a:rPr dirty="0"/>
              <a:t>Integrating Intellectual Property (IP) and Open Science (OS) for Sustainable Impact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CuadroTexto 1"/>
          <p:cNvSpPr/>
          <p:nvPr/>
        </p:nvSpPr>
        <p:spPr bwMode="auto">
          <a:xfrm>
            <a:off x="8835656" y="2141986"/>
            <a:ext cx="3246306" cy="923330"/>
          </a:xfrm>
          <a:prstGeom prst="rect">
            <a:avLst/>
          </a:prstGeom>
          <a:noFill/>
        </p:spPr>
        <p:txBody>
          <a:bodyPr wrap="square" rtlCol="0">
            <a:spAutoFit/>
          </a:bodyPr>
          <a:lstStyle/>
          <a:p>
            <a:pPr>
              <a:defRPr/>
            </a:pPr>
            <a:endParaRPr lang="en-GB" dirty="0">
              <a:solidFill>
                <a:schemeClr val="bg1"/>
              </a:solidFill>
              <a:latin typeface="Roboto" panose="02000000000000000000" pitchFamily="2" charset="0"/>
              <a:ea typeface="Roboto" panose="02000000000000000000" pitchFamily="2" charset="0"/>
              <a:cs typeface="Roboto" panose="02000000000000000000" pitchFamily="2" charset="0"/>
            </a:endParaRPr>
          </a:p>
          <a:p>
            <a:pPr>
              <a:defRPr/>
            </a:pPr>
            <a:endParaRPr lang="en-GB" sz="1800" dirty="0">
              <a:solidFill>
                <a:schemeClr val="bg1"/>
              </a:solidFill>
              <a:effectLst/>
              <a:latin typeface="Roboto" panose="02000000000000000000" pitchFamily="2" charset="0"/>
              <a:ea typeface="Roboto" panose="02000000000000000000" pitchFamily="2" charset="0"/>
              <a:cs typeface="Roboto" panose="02000000000000000000" pitchFamily="2" charset="0"/>
            </a:endParaRPr>
          </a:p>
          <a:p>
            <a:pPr>
              <a:defRPr/>
            </a:pPr>
            <a:endParaRPr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2" name="Title 2">
            <a:extLst>
              <a:ext uri="{FF2B5EF4-FFF2-40B4-BE49-F238E27FC236}">
                <a16:creationId xmlns:a16="http://schemas.microsoft.com/office/drawing/2014/main" id="{6BD00285-1282-EF45-C1B7-0316BCE68B6E}"/>
              </a:ext>
            </a:extLst>
          </p:cNvPr>
          <p:cNvSpPr txBox="1">
            <a:spLocks/>
          </p:cNvSpPr>
          <p:nvPr/>
        </p:nvSpPr>
        <p:spPr>
          <a:xfrm>
            <a:off x="324942" y="711945"/>
            <a:ext cx="722884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sz="4200" dirty="0">
                <a:latin typeface="Roboto" panose="02000000000000000000" pitchFamily="2" charset="0"/>
                <a:ea typeface="Roboto" panose="02000000000000000000" pitchFamily="2" charset="0"/>
                <a:cs typeface="Roboto" panose="02000000000000000000" pitchFamily="2" charset="0"/>
              </a:rPr>
              <a:t>Why Open Science?</a:t>
            </a:r>
            <a:endParaRPr lang="da-DK" sz="4200" dirty="0">
              <a:latin typeface="Roboto" panose="02000000000000000000" pitchFamily="2" charset="0"/>
              <a:ea typeface="Roboto" panose="02000000000000000000" pitchFamily="2" charset="0"/>
              <a:cs typeface="Roboto" panose="02000000000000000000" pitchFamily="2" charset="0"/>
            </a:endParaRPr>
          </a:p>
        </p:txBody>
      </p:sp>
      <p:pic>
        <p:nvPicPr>
          <p:cNvPr id="5" name="Grafik 4">
            <a:hlinkClick r:id="rId2"/>
            <a:extLst>
              <a:ext uri="{FF2B5EF4-FFF2-40B4-BE49-F238E27FC236}">
                <a16:creationId xmlns:a16="http://schemas.microsoft.com/office/drawing/2014/main" id="{5A61330E-DF19-019C-08D0-A6152C22F556}"/>
              </a:ext>
            </a:extLst>
          </p:cNvPr>
          <p:cNvPicPr>
            <a:picLocks noChangeAspect="1"/>
          </p:cNvPicPr>
          <p:nvPr/>
        </p:nvPicPr>
        <p:blipFill>
          <a:blip r:embed="rId3"/>
          <a:srcRect l="17790" t="19220" r="17587" b="8375"/>
          <a:stretch/>
        </p:blipFill>
        <p:spPr>
          <a:xfrm>
            <a:off x="0" y="1775637"/>
            <a:ext cx="8538493" cy="5082363"/>
          </a:xfrm>
          <a:prstGeom prst="rect">
            <a:avLst/>
          </a:prstGeom>
        </p:spPr>
      </p:pic>
      <p:sp>
        <p:nvSpPr>
          <p:cNvPr id="11" name="Textfeld 10">
            <a:extLst>
              <a:ext uri="{FF2B5EF4-FFF2-40B4-BE49-F238E27FC236}">
                <a16:creationId xmlns:a16="http://schemas.microsoft.com/office/drawing/2014/main" id="{6D46B5EE-2F9E-8E79-1436-60A6417BEEBB}"/>
              </a:ext>
            </a:extLst>
          </p:cNvPr>
          <p:cNvSpPr txBox="1"/>
          <p:nvPr/>
        </p:nvSpPr>
        <p:spPr>
          <a:xfrm>
            <a:off x="8835656" y="3686002"/>
            <a:ext cx="3144850" cy="2092881"/>
          </a:xfrm>
          <a:prstGeom prst="rect">
            <a:avLst/>
          </a:prstGeom>
          <a:noFill/>
        </p:spPr>
        <p:txBody>
          <a:bodyPr wrap="square">
            <a:spAutoFit/>
          </a:bodyPr>
          <a:lstStyle/>
          <a:p>
            <a:r>
              <a:rPr lang="en-GB" b="1" dirty="0">
                <a:solidFill>
                  <a:schemeClr val="bg1"/>
                </a:solidFill>
              </a:rPr>
              <a:t>Reference</a:t>
            </a:r>
            <a:r>
              <a:rPr lang="en-GB" dirty="0">
                <a:solidFill>
                  <a:schemeClr val="bg1"/>
                </a:solidFill>
              </a:rPr>
              <a:t>:</a:t>
            </a:r>
          </a:p>
          <a:p>
            <a:r>
              <a:rPr lang="en-GB" sz="1600" dirty="0">
                <a:solidFill>
                  <a:schemeClr val="bg1"/>
                </a:solidFill>
              </a:rPr>
              <a:t>European Commission: Directorate-General for Research and Innovation, Horizon Europe, open science – Early knowledge and data sharing, and open collaboration, Publications Office of the European Union, 2021.</a:t>
            </a:r>
          </a:p>
        </p:txBody>
      </p:sp>
    </p:spTree>
    <p:extLst>
      <p:ext uri="{BB962C8B-B14F-4D97-AF65-F5344CB8AC3E}">
        <p14:creationId xmlns:p14="http://schemas.microsoft.com/office/powerpoint/2010/main" val="20589999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481262" y="310697"/>
            <a:ext cx="7229475" cy="1325563"/>
          </a:xfrm>
        </p:spPr>
        <p:txBody>
          <a:bodyPr/>
          <a:lstStyle/>
          <a:p>
            <a:pPr algn="ctr"/>
            <a:r>
              <a:rPr lang="de-DE" dirty="0"/>
              <a:t>Knowledge Valorisation</a:t>
            </a:r>
            <a:endParaRPr dirty="0"/>
          </a:p>
        </p:txBody>
      </p:sp>
      <p:sp>
        <p:nvSpPr>
          <p:cNvPr id="3" name="Content Placeholder 2"/>
          <p:cNvSpPr>
            <a:spLocks noGrp="1"/>
          </p:cNvSpPr>
          <p:nvPr>
            <p:ph idx="4294967295"/>
          </p:nvPr>
        </p:nvSpPr>
        <p:spPr>
          <a:xfrm>
            <a:off x="1698171" y="2010682"/>
            <a:ext cx="9047163" cy="4351338"/>
          </a:xfrm>
        </p:spPr>
        <p:txBody>
          <a:bodyPr/>
          <a:lstStyle/>
          <a:p>
            <a:pPr algn="ctr"/>
            <a:r>
              <a:rPr dirty="0"/>
              <a:t>Knowledge </a:t>
            </a:r>
            <a:r>
              <a:rPr dirty="0" err="1"/>
              <a:t>valorisation</a:t>
            </a:r>
            <a:r>
              <a:rPr dirty="0"/>
              <a:t> creates social and economic value from research knowledge.</a:t>
            </a:r>
          </a:p>
          <a:p>
            <a:pPr algn="ctr"/>
            <a:r>
              <a:rPr dirty="0"/>
              <a:t>Activities: </a:t>
            </a:r>
            <a:r>
              <a:rPr lang="de-DE" dirty="0" err="1"/>
              <a:t>trustworthy</a:t>
            </a:r>
            <a:r>
              <a:rPr lang="de-DE" dirty="0"/>
              <a:t> </a:t>
            </a:r>
            <a:r>
              <a:rPr lang="de-DE" dirty="0" err="1"/>
              <a:t>research</a:t>
            </a:r>
            <a:r>
              <a:rPr lang="de-DE" dirty="0"/>
              <a:t>, </a:t>
            </a:r>
            <a:r>
              <a:rPr dirty="0"/>
              <a:t>knowledge transfer, innovation support, academia-industry collaboration.</a:t>
            </a:r>
          </a:p>
          <a:p>
            <a:pPr algn="ctr"/>
            <a:r>
              <a:rPr dirty="0"/>
              <a:t>Importance: strengthens EU competitiveness, supports sustainable growth, and addresses societal challenges.</a:t>
            </a:r>
          </a:p>
          <a:p>
            <a:pPr algn="ctr"/>
            <a:r>
              <a:rPr b="1" dirty="0"/>
              <a:t>IP &amp; OS are key enablers</a:t>
            </a:r>
            <a:r>
              <a:rPr dirty="0"/>
              <a:t>: IP protects and enables innovation, OS ensures transparency and reuse.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634343" y="665843"/>
            <a:ext cx="7229475" cy="1325563"/>
          </a:xfrm>
        </p:spPr>
        <p:txBody>
          <a:bodyPr>
            <a:normAutofit/>
          </a:bodyPr>
          <a:lstStyle/>
          <a:p>
            <a:pPr algn="ctr"/>
            <a:r>
              <a:rPr dirty="0"/>
              <a:t>Status Quo in Europe</a:t>
            </a:r>
            <a:br>
              <a:rPr lang="de-DE" dirty="0"/>
            </a:br>
            <a:r>
              <a:rPr lang="de-DE" sz="1800" dirty="0">
                <a:hlinkClick r:id="rId2">
                  <a:extLst>
                    <a:ext uri="{A12FA001-AC4F-418D-AE19-62706E023703}">
                      <ahyp:hlinkClr xmlns:ahyp="http://schemas.microsoft.com/office/drawing/2018/hyperlinkcolor" val="tx"/>
                    </a:ext>
                  </a:extLst>
                </a:hlinkClick>
              </a:rPr>
              <a:t>(</a:t>
            </a:r>
            <a:r>
              <a:rPr lang="en-US" sz="1800" b="1" dirty="0">
                <a:hlinkClick r:id="rId2">
                  <a:extLst>
                    <a:ext uri="{A12FA001-AC4F-418D-AE19-62706E023703}">
                      <ahyp:hlinkClr xmlns:ahyp="http://schemas.microsoft.com/office/drawing/2018/hyperlinkcolor" val="tx"/>
                    </a:ext>
                  </a:extLst>
                </a:hlinkClick>
              </a:rPr>
              <a:t>Stakeholders’ perceptions of the synergy between intellectual property and open science: A cross-sectional survey, 2025</a:t>
            </a:r>
            <a:r>
              <a:rPr lang="de-DE" sz="1800" dirty="0">
                <a:hlinkClick r:id="rId2">
                  <a:extLst>
                    <a:ext uri="{A12FA001-AC4F-418D-AE19-62706E023703}">
                      <ahyp:hlinkClr xmlns:ahyp="http://schemas.microsoft.com/office/drawing/2018/hyperlinkcolor" val="tx"/>
                    </a:ext>
                  </a:extLst>
                </a:hlinkClick>
              </a:rPr>
              <a:t>)</a:t>
            </a:r>
            <a:endParaRPr sz="1800" dirty="0"/>
          </a:p>
        </p:txBody>
      </p:sp>
      <p:sp>
        <p:nvSpPr>
          <p:cNvPr id="3" name="Content Placeholder 2"/>
          <p:cNvSpPr>
            <a:spLocks noGrp="1"/>
          </p:cNvSpPr>
          <p:nvPr>
            <p:ph idx="4294967295"/>
          </p:nvPr>
        </p:nvSpPr>
        <p:spPr>
          <a:xfrm>
            <a:off x="2035628" y="2690926"/>
            <a:ext cx="9047163" cy="4351338"/>
          </a:xfrm>
        </p:spPr>
        <p:txBody>
          <a:bodyPr/>
          <a:lstStyle/>
          <a:p>
            <a:pPr algn="ctr"/>
            <a:r>
              <a:rPr dirty="0"/>
              <a:t>IP and OS often treated in parallel, not integrated.</a:t>
            </a:r>
          </a:p>
          <a:p>
            <a:pPr algn="ctr"/>
            <a:r>
              <a:rPr dirty="0"/>
              <a:t>56% researchers familiar with OS, but only 11.9% confident using IP with OS.</a:t>
            </a:r>
          </a:p>
          <a:p>
            <a:pPr algn="ctr"/>
            <a:r>
              <a:rPr dirty="0"/>
              <a:t>Barriers: lack of institutional guidance, open licensing awareness, legal differences.</a:t>
            </a:r>
          </a:p>
          <a:p>
            <a:pPr algn="ctr"/>
            <a:r>
              <a:rPr dirty="0"/>
              <a:t>Challenges: misaligned goals, licensing complexity, insufficient training.</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661557" y="500062"/>
            <a:ext cx="7642225" cy="1325563"/>
          </a:xfrm>
        </p:spPr>
        <p:txBody>
          <a:bodyPr/>
          <a:lstStyle/>
          <a:p>
            <a:r>
              <a:rPr dirty="0"/>
              <a:t>Target Groups</a:t>
            </a:r>
            <a:r>
              <a:rPr lang="de-DE" dirty="0"/>
              <a:t> for </a:t>
            </a:r>
            <a:r>
              <a:rPr lang="de-DE" dirty="0" err="1"/>
              <a:t>Improvement</a:t>
            </a:r>
            <a:r>
              <a:rPr lang="de-DE" dirty="0"/>
              <a:t> </a:t>
            </a:r>
            <a:endParaRPr dirty="0"/>
          </a:p>
        </p:txBody>
      </p:sp>
      <p:sp>
        <p:nvSpPr>
          <p:cNvPr id="3" name="Content Placeholder 2"/>
          <p:cNvSpPr>
            <a:spLocks noGrp="1"/>
          </p:cNvSpPr>
          <p:nvPr>
            <p:ph idx="4294967295"/>
          </p:nvPr>
        </p:nvSpPr>
        <p:spPr>
          <a:xfrm>
            <a:off x="1959087" y="2006600"/>
            <a:ext cx="9047163" cy="4351338"/>
          </a:xfrm>
        </p:spPr>
        <p:txBody>
          <a:bodyPr/>
          <a:lstStyle/>
          <a:p>
            <a:pPr algn="ctr"/>
            <a:r>
              <a:rPr dirty="0"/>
              <a:t>Group A: IP experts &amp; intermediaries – Provide tools, frameworks, ensure compliance.</a:t>
            </a:r>
          </a:p>
          <a:p>
            <a:pPr algn="ctr"/>
            <a:r>
              <a:rPr dirty="0"/>
              <a:t>Group B: Researchers – Primary decision-makers on IP and OS.</a:t>
            </a:r>
          </a:p>
          <a:p>
            <a:pPr algn="ctr"/>
            <a:r>
              <a:rPr dirty="0"/>
              <a:t>Group C: Trainers &amp; multipliers – Build sustainable knowledge through training.</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47258" y="860425"/>
            <a:ext cx="7229475" cy="1325563"/>
          </a:xfrm>
        </p:spPr>
        <p:txBody>
          <a:bodyPr>
            <a:normAutofit fontScale="90000"/>
          </a:bodyPr>
          <a:lstStyle/>
          <a:p>
            <a:pPr algn="ctr"/>
            <a:r>
              <a:rPr b="1" dirty="0"/>
              <a:t>IP &amp; OS: A Complex System </a:t>
            </a:r>
            <a:br>
              <a:rPr lang="de-DE" b="1" dirty="0"/>
            </a:br>
            <a:br>
              <a:rPr lang="de-DE" b="1" dirty="0"/>
            </a:br>
            <a:r>
              <a:rPr b="1" dirty="0"/>
              <a:t>Made Easy</a:t>
            </a:r>
          </a:p>
        </p:txBody>
      </p:sp>
      <p:sp>
        <p:nvSpPr>
          <p:cNvPr id="3" name="Content Placeholder 2"/>
          <p:cNvSpPr>
            <a:spLocks noGrp="1"/>
          </p:cNvSpPr>
          <p:nvPr>
            <p:ph idx="4294967295"/>
          </p:nvPr>
        </p:nvSpPr>
        <p:spPr>
          <a:xfrm>
            <a:off x="1224643" y="3167743"/>
            <a:ext cx="10010549" cy="4351338"/>
          </a:xfrm>
        </p:spPr>
        <p:txBody>
          <a:bodyPr/>
          <a:lstStyle/>
          <a:p>
            <a:pPr marL="514350" indent="-514350" algn="ctr">
              <a:buFont typeface="+mj-lt"/>
              <a:buAutoNum type="arabicPeriod"/>
            </a:pPr>
            <a:r>
              <a:rPr dirty="0"/>
              <a:t>Time – When to apply IPRs.</a:t>
            </a:r>
          </a:p>
          <a:p>
            <a:pPr marL="514350" indent="-514350" algn="ctr">
              <a:buFont typeface="+mj-lt"/>
              <a:buAutoNum type="arabicPeriod"/>
            </a:pPr>
            <a:r>
              <a:rPr dirty="0"/>
              <a:t>Level of Reuse – Align openness with needs.</a:t>
            </a:r>
          </a:p>
          <a:p>
            <a:pPr marL="514350" indent="-514350" algn="ctr">
              <a:buFont typeface="+mj-lt"/>
              <a:buAutoNum type="arabicPeriod"/>
            </a:pPr>
            <a:r>
              <a:rPr dirty="0"/>
              <a:t>Producing vs. Using – Plan accordingly for protection or reuse.</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23AC50-B43A-BE8B-1282-EAE39E732813}"/>
            </a:ext>
          </a:extLst>
        </p:cNvPr>
        <p:cNvGrpSpPr/>
        <p:nvPr/>
      </p:nvGrpSpPr>
      <p:grpSpPr>
        <a:xfrm>
          <a:off x="0" y="0"/>
          <a:ext cx="0" cy="0"/>
          <a:chOff x="0" y="0"/>
          <a:chExt cx="0" cy="0"/>
        </a:xfrm>
      </p:grpSpPr>
      <p:sp>
        <p:nvSpPr>
          <p:cNvPr id="7" name="Inhaltsplatzhalter 6">
            <a:extLst>
              <a:ext uri="{FF2B5EF4-FFF2-40B4-BE49-F238E27FC236}">
                <a16:creationId xmlns:a16="http://schemas.microsoft.com/office/drawing/2014/main" id="{96372750-DFEE-F23C-5E64-51FD4B69F47F}"/>
              </a:ext>
            </a:extLst>
          </p:cNvPr>
          <p:cNvSpPr>
            <a:spLocks noGrp="1"/>
          </p:cNvSpPr>
          <p:nvPr>
            <p:ph idx="4294967295"/>
          </p:nvPr>
        </p:nvSpPr>
        <p:spPr>
          <a:xfrm>
            <a:off x="0" y="1825625"/>
            <a:ext cx="9047163" cy="4351338"/>
          </a:xfrm>
        </p:spPr>
        <p:txBody>
          <a:bodyPr/>
          <a:lstStyle/>
          <a:p>
            <a:pPr marL="0" indent="0">
              <a:buNone/>
            </a:pPr>
            <a:r>
              <a:rPr lang="de-DE" dirty="0"/>
              <a:t> </a:t>
            </a:r>
          </a:p>
        </p:txBody>
      </p:sp>
      <p:pic>
        <p:nvPicPr>
          <p:cNvPr id="9" name="Grafik 8" descr="Ein Bild, das Muster, Quadrat, Grafiken, Pixel enthält.&#10;&#10;KI-generierte Inhalte können fehlerhaft sein.">
            <a:extLst>
              <a:ext uri="{FF2B5EF4-FFF2-40B4-BE49-F238E27FC236}">
                <a16:creationId xmlns:a16="http://schemas.microsoft.com/office/drawing/2014/main" id="{9E4BF57F-3A57-6E69-B226-52ABAE5637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0485" y="2019300"/>
            <a:ext cx="6777842" cy="3784146"/>
          </a:xfrm>
          <a:prstGeom prst="rect">
            <a:avLst/>
          </a:prstGeom>
        </p:spPr>
      </p:pic>
      <p:pic>
        <p:nvPicPr>
          <p:cNvPr id="11" name="Grafik 10">
            <a:extLst>
              <a:ext uri="{FF2B5EF4-FFF2-40B4-BE49-F238E27FC236}">
                <a16:creationId xmlns:a16="http://schemas.microsoft.com/office/drawing/2014/main" id="{60D1F031-C185-26C8-8414-B89A9EBD8A6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822" y="2816101"/>
            <a:ext cx="4963412" cy="3941758"/>
          </a:xfrm>
          <a:prstGeom prst="rect">
            <a:avLst/>
          </a:prstGeom>
        </p:spPr>
      </p:pic>
      <p:sp>
        <p:nvSpPr>
          <p:cNvPr id="12" name="Textfeld 11">
            <a:extLst>
              <a:ext uri="{FF2B5EF4-FFF2-40B4-BE49-F238E27FC236}">
                <a16:creationId xmlns:a16="http://schemas.microsoft.com/office/drawing/2014/main" id="{13FDE664-C39A-95F7-E600-1670D5F4A6D8}"/>
              </a:ext>
            </a:extLst>
          </p:cNvPr>
          <p:cNvSpPr txBox="1"/>
          <p:nvPr/>
        </p:nvSpPr>
        <p:spPr>
          <a:xfrm>
            <a:off x="349957" y="828373"/>
            <a:ext cx="7079457" cy="1754326"/>
          </a:xfrm>
          <a:prstGeom prst="rect">
            <a:avLst/>
          </a:prstGeom>
          <a:noFill/>
        </p:spPr>
        <p:txBody>
          <a:bodyPr wrap="square" rtlCol="0">
            <a:spAutoFit/>
          </a:bodyPr>
          <a:lstStyle/>
          <a:p>
            <a:r>
              <a:rPr lang="de-DE" sz="3600" dirty="0" err="1">
                <a:solidFill>
                  <a:schemeClr val="bg1"/>
                </a:solidFill>
                <a:latin typeface="Bahnschrift" panose="020B0502040204020203" pitchFamily="34" charset="0"/>
              </a:rPr>
              <a:t>We</a:t>
            </a:r>
            <a:r>
              <a:rPr lang="de-DE" sz="3600" dirty="0">
                <a:solidFill>
                  <a:schemeClr val="bg1"/>
                </a:solidFill>
                <a:latin typeface="Bahnschrift" panose="020B0502040204020203" pitchFamily="34" charset="0"/>
              </a:rPr>
              <a:t> </a:t>
            </a:r>
            <a:r>
              <a:rPr lang="de-DE" sz="3600" dirty="0" err="1">
                <a:solidFill>
                  <a:schemeClr val="bg1"/>
                </a:solidFill>
                <a:latin typeface="Bahnschrift" panose="020B0502040204020203" pitchFamily="34" charset="0"/>
              </a:rPr>
              <a:t>already</a:t>
            </a:r>
            <a:r>
              <a:rPr lang="de-DE" sz="3600" dirty="0">
                <a:solidFill>
                  <a:schemeClr val="bg1"/>
                </a:solidFill>
                <a:latin typeface="Bahnschrift" panose="020B0502040204020203" pitchFamily="34" charset="0"/>
              </a:rPr>
              <a:t> </a:t>
            </a:r>
            <a:r>
              <a:rPr lang="de-DE" sz="3600" dirty="0" err="1">
                <a:solidFill>
                  <a:schemeClr val="bg1"/>
                </a:solidFill>
                <a:latin typeface="Bahnschrift" panose="020B0502040204020203" pitchFamily="34" charset="0"/>
              </a:rPr>
              <a:t>established</a:t>
            </a:r>
            <a:r>
              <a:rPr lang="de-DE" sz="3600" dirty="0">
                <a:solidFill>
                  <a:schemeClr val="bg1"/>
                </a:solidFill>
                <a:latin typeface="Bahnschrift" panose="020B0502040204020203" pitchFamily="34" charset="0"/>
              </a:rPr>
              <a:t> multi-professional </a:t>
            </a:r>
            <a:r>
              <a:rPr lang="de-DE" sz="3600" dirty="0" err="1">
                <a:solidFill>
                  <a:schemeClr val="bg1"/>
                </a:solidFill>
                <a:latin typeface="Bahnschrift" panose="020B0502040204020203" pitchFamily="34" charset="0"/>
              </a:rPr>
              <a:t>teams</a:t>
            </a:r>
            <a:r>
              <a:rPr lang="de-DE" sz="3600" dirty="0">
                <a:solidFill>
                  <a:schemeClr val="bg1"/>
                </a:solidFill>
                <a:latin typeface="Bahnschrift" panose="020B0502040204020203" pitchFamily="34" charset="0"/>
              </a:rPr>
              <a:t> in 22 EU countries. Do </a:t>
            </a:r>
            <a:r>
              <a:rPr lang="de-DE" sz="3600" dirty="0" err="1">
                <a:solidFill>
                  <a:schemeClr val="bg1"/>
                </a:solidFill>
                <a:latin typeface="Bahnschrift" panose="020B0502040204020203" pitchFamily="34" charset="0"/>
              </a:rPr>
              <a:t>you</a:t>
            </a:r>
            <a:r>
              <a:rPr lang="de-DE" sz="3600" dirty="0">
                <a:solidFill>
                  <a:schemeClr val="bg1"/>
                </a:solidFill>
                <a:latin typeface="Bahnschrift" panose="020B0502040204020203" pitchFamily="34" charset="0"/>
              </a:rPr>
              <a:t> </a:t>
            </a:r>
            <a:r>
              <a:rPr lang="de-DE" sz="3600" dirty="0" err="1">
                <a:solidFill>
                  <a:schemeClr val="bg1"/>
                </a:solidFill>
                <a:latin typeface="Bahnschrift" panose="020B0502040204020203" pitchFamily="34" charset="0"/>
              </a:rPr>
              <a:t>want</a:t>
            </a:r>
            <a:r>
              <a:rPr lang="de-DE" sz="3600" dirty="0">
                <a:solidFill>
                  <a:schemeClr val="bg1"/>
                </a:solidFill>
                <a:latin typeface="Bahnschrift" panose="020B0502040204020203" pitchFamily="34" charset="0"/>
              </a:rPr>
              <a:t> </a:t>
            </a:r>
            <a:r>
              <a:rPr lang="de-DE" sz="3600" dirty="0" err="1">
                <a:solidFill>
                  <a:schemeClr val="bg1"/>
                </a:solidFill>
                <a:latin typeface="Bahnschrift" panose="020B0502040204020203" pitchFamily="34" charset="0"/>
              </a:rPr>
              <a:t>to</a:t>
            </a:r>
            <a:r>
              <a:rPr lang="de-DE" sz="3600" dirty="0">
                <a:solidFill>
                  <a:schemeClr val="bg1"/>
                </a:solidFill>
                <a:latin typeface="Bahnschrift" panose="020B0502040204020203" pitchFamily="34" charset="0"/>
              </a:rPr>
              <a:t> </a:t>
            </a:r>
            <a:r>
              <a:rPr lang="de-DE" sz="3600" dirty="0" err="1">
                <a:solidFill>
                  <a:schemeClr val="bg1"/>
                </a:solidFill>
                <a:latin typeface="Bahnschrift" panose="020B0502040204020203" pitchFamily="34" charset="0"/>
              </a:rPr>
              <a:t>join</a:t>
            </a:r>
            <a:r>
              <a:rPr lang="de-DE" sz="3600" dirty="0">
                <a:solidFill>
                  <a:schemeClr val="bg1"/>
                </a:solidFill>
                <a:latin typeface="Bahnschrift" panose="020B0502040204020203" pitchFamily="34" charset="0"/>
              </a:rPr>
              <a:t>?</a:t>
            </a:r>
          </a:p>
        </p:txBody>
      </p:sp>
    </p:spTree>
    <p:extLst>
      <p:ext uri="{BB962C8B-B14F-4D97-AF65-F5344CB8AC3E}">
        <p14:creationId xmlns:p14="http://schemas.microsoft.com/office/powerpoint/2010/main" val="1758641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a:extLst>
            <a:ext uri="{FF2B5EF4-FFF2-40B4-BE49-F238E27FC236}">
              <a16:creationId xmlns:a16="http://schemas.microsoft.com/office/drawing/2014/main" id="{2564FB90-9D79-252E-7B6A-9BF80714C5C8}"/>
            </a:ext>
          </a:extLst>
        </p:cNvPr>
        <p:cNvGrpSpPr/>
        <p:nvPr/>
      </p:nvGrpSpPr>
      <p:grpSpPr bwMode="auto">
        <a:xfrm>
          <a:off x="0" y="0"/>
          <a:ext cx="0" cy="0"/>
          <a:chOff x="0" y="0"/>
          <a:chExt cx="0" cy="0"/>
        </a:xfrm>
      </p:grpSpPr>
      <p:sp>
        <p:nvSpPr>
          <p:cNvPr id="4" name="CuadroTexto 1">
            <a:extLst>
              <a:ext uri="{FF2B5EF4-FFF2-40B4-BE49-F238E27FC236}">
                <a16:creationId xmlns:a16="http://schemas.microsoft.com/office/drawing/2014/main" id="{18102AC6-B6BC-D45E-30E3-0719E43183DF}"/>
              </a:ext>
            </a:extLst>
          </p:cNvPr>
          <p:cNvSpPr/>
          <p:nvPr/>
        </p:nvSpPr>
        <p:spPr bwMode="auto">
          <a:xfrm>
            <a:off x="6537346" y="2141986"/>
            <a:ext cx="5544616" cy="4247317"/>
          </a:xfrm>
          <a:prstGeom prst="rect">
            <a:avLst/>
          </a:prstGeom>
          <a:noFill/>
        </p:spPr>
        <p:txBody>
          <a:bodyPr wrap="square" rtlCol="0">
            <a:spAutoFit/>
          </a:bodyPr>
          <a:lstStyle/>
          <a:p>
            <a:pPr>
              <a:defRPr/>
            </a:pPr>
            <a:endParaRPr lang="es-ES" b="1" dirty="0">
              <a:solidFill>
                <a:schemeClr val="bg1"/>
              </a:solidFill>
              <a:latin typeface="Roboto" panose="02000000000000000000" pitchFamily="2" charset="0"/>
              <a:ea typeface="Roboto" panose="02000000000000000000" pitchFamily="2" charset="0"/>
              <a:cs typeface="Roboto" panose="02000000000000000000" pitchFamily="2" charset="0"/>
            </a:endParaRPr>
          </a:p>
          <a:p>
            <a:pPr>
              <a:defRPr/>
            </a:pPr>
            <a:r>
              <a:rPr lang="en-GB" sz="1800" b="1" dirty="0">
                <a:solidFill>
                  <a:schemeClr val="bg1"/>
                </a:solidFill>
                <a:effectLst/>
                <a:latin typeface="Roboto" panose="02000000000000000000" pitchFamily="2" charset="0"/>
                <a:ea typeface="Roboto" panose="02000000000000000000" pitchFamily="2" charset="0"/>
                <a:cs typeface="Roboto" panose="02000000000000000000" pitchFamily="2" charset="0"/>
              </a:rPr>
              <a:t>Why? </a:t>
            </a:r>
            <a:br>
              <a:rPr lang="en-GB" sz="1800" b="1" dirty="0">
                <a:solidFill>
                  <a:schemeClr val="bg1"/>
                </a:solidFill>
                <a:effectLst/>
                <a:latin typeface="Roboto" panose="02000000000000000000" pitchFamily="2" charset="0"/>
                <a:ea typeface="Roboto" panose="02000000000000000000" pitchFamily="2" charset="0"/>
                <a:cs typeface="Roboto" panose="02000000000000000000" pitchFamily="2" charset="0"/>
              </a:rPr>
            </a:br>
            <a:r>
              <a:rPr lang="en-GB" sz="1800" dirty="0">
                <a:solidFill>
                  <a:schemeClr val="bg1"/>
                </a:solidFill>
                <a:effectLst/>
                <a:latin typeface="Roboto" panose="02000000000000000000" pitchFamily="2" charset="0"/>
                <a:ea typeface="Roboto" panose="02000000000000000000" pitchFamily="2" charset="0"/>
                <a:cs typeface="Roboto" panose="02000000000000000000" pitchFamily="2" charset="0"/>
              </a:rPr>
              <a:t>Opening the research process supports </a:t>
            </a:r>
            <a:r>
              <a:rPr lang="en-GB" sz="1800" b="1" dirty="0">
                <a:solidFill>
                  <a:schemeClr val="accent5">
                    <a:lumMod val="40000"/>
                    <a:lumOff val="60000"/>
                  </a:schemeClr>
                </a:solidFill>
                <a:effectLst/>
                <a:latin typeface="Roboto" panose="02000000000000000000" pitchFamily="2" charset="0"/>
                <a:ea typeface="Roboto" panose="02000000000000000000" pitchFamily="2" charset="0"/>
                <a:cs typeface="Roboto" panose="02000000000000000000" pitchFamily="2" charset="0"/>
              </a:rPr>
              <a:t>validation</a:t>
            </a:r>
            <a:r>
              <a:rPr lang="en-GB" sz="1800" dirty="0">
                <a:solidFill>
                  <a:schemeClr val="accent5">
                    <a:lumMod val="40000"/>
                    <a:lumOff val="60000"/>
                  </a:schemeClr>
                </a:solidFill>
                <a:effectLst/>
                <a:latin typeface="Roboto" panose="02000000000000000000" pitchFamily="2" charset="0"/>
                <a:ea typeface="Roboto" panose="02000000000000000000" pitchFamily="2" charset="0"/>
                <a:cs typeface="Roboto" panose="02000000000000000000" pitchFamily="2" charset="0"/>
              </a:rPr>
              <a:t>, </a:t>
            </a:r>
            <a:r>
              <a:rPr lang="en-GB" sz="1800" b="1" dirty="0">
                <a:solidFill>
                  <a:schemeClr val="accent5">
                    <a:lumMod val="40000"/>
                    <a:lumOff val="60000"/>
                  </a:schemeClr>
                </a:solidFill>
                <a:effectLst/>
                <a:latin typeface="Roboto" panose="02000000000000000000" pitchFamily="2" charset="0"/>
                <a:ea typeface="Roboto" panose="02000000000000000000" pitchFamily="2" charset="0"/>
                <a:cs typeface="Roboto" panose="02000000000000000000" pitchFamily="2" charset="0"/>
              </a:rPr>
              <a:t>reliability </a:t>
            </a:r>
            <a:r>
              <a:rPr lang="en-GB" sz="1800" dirty="0">
                <a:solidFill>
                  <a:schemeClr val="bg1"/>
                </a:solidFill>
                <a:effectLst/>
                <a:latin typeface="Roboto" panose="02000000000000000000" pitchFamily="2" charset="0"/>
                <a:ea typeface="Roboto" panose="02000000000000000000" pitchFamily="2" charset="0"/>
                <a:cs typeface="Roboto" panose="02000000000000000000" pitchFamily="2" charset="0"/>
              </a:rPr>
              <a:t>and </a:t>
            </a:r>
            <a:r>
              <a:rPr lang="en-GB" sz="1800" b="1" dirty="0">
                <a:solidFill>
                  <a:schemeClr val="accent5">
                    <a:lumMod val="40000"/>
                    <a:lumOff val="60000"/>
                  </a:schemeClr>
                </a:solidFill>
                <a:effectLst/>
                <a:latin typeface="Roboto" panose="02000000000000000000" pitchFamily="2" charset="0"/>
                <a:ea typeface="Roboto" panose="02000000000000000000" pitchFamily="2" charset="0"/>
                <a:cs typeface="Roboto" panose="02000000000000000000" pitchFamily="2" charset="0"/>
              </a:rPr>
              <a:t>reproducibility </a:t>
            </a:r>
            <a:r>
              <a:rPr lang="en-GB" sz="1800" dirty="0">
                <a:solidFill>
                  <a:schemeClr val="bg1"/>
                </a:solidFill>
                <a:effectLst/>
                <a:latin typeface="Roboto" panose="02000000000000000000" pitchFamily="2" charset="0"/>
                <a:ea typeface="Roboto" panose="02000000000000000000" pitchFamily="2" charset="0"/>
                <a:cs typeface="Roboto" panose="02000000000000000000" pitchFamily="2" charset="0"/>
              </a:rPr>
              <a:t>and reduces cases of academic misconduct. It helps to maximise the impact of your research and provides the foundations for others to build upon. </a:t>
            </a:r>
            <a:br>
              <a:rPr lang="en-GB" sz="1800" dirty="0">
                <a:solidFill>
                  <a:schemeClr val="bg1"/>
                </a:solidFill>
                <a:effectLst/>
                <a:latin typeface="Roboto" panose="02000000000000000000" pitchFamily="2" charset="0"/>
                <a:ea typeface="Roboto" panose="02000000000000000000" pitchFamily="2" charset="0"/>
                <a:cs typeface="Roboto" panose="02000000000000000000" pitchFamily="2" charset="0"/>
              </a:rPr>
            </a:br>
            <a:r>
              <a:rPr lang="en-GB" sz="1800" dirty="0">
                <a:solidFill>
                  <a:schemeClr val="bg1"/>
                </a:solidFill>
                <a:effectLst/>
                <a:latin typeface="Roboto" panose="02000000000000000000" pitchFamily="2" charset="0"/>
                <a:ea typeface="Roboto" panose="02000000000000000000" pitchFamily="2" charset="0"/>
                <a:cs typeface="Roboto" panose="02000000000000000000" pitchFamily="2" charset="0"/>
              </a:rPr>
              <a:t>In short, applying open science in your daily workflows is just part of </a:t>
            </a:r>
            <a:r>
              <a:rPr lang="en-GB" sz="1800" b="1" dirty="0">
                <a:solidFill>
                  <a:schemeClr val="accent5">
                    <a:lumMod val="40000"/>
                    <a:lumOff val="60000"/>
                  </a:schemeClr>
                </a:solidFill>
                <a:effectLst/>
                <a:latin typeface="Roboto" panose="02000000000000000000" pitchFamily="2" charset="0"/>
                <a:ea typeface="Roboto" panose="02000000000000000000" pitchFamily="2" charset="0"/>
                <a:cs typeface="Roboto" panose="02000000000000000000" pitchFamily="2" charset="0"/>
              </a:rPr>
              <a:t>good research practice</a:t>
            </a:r>
            <a:r>
              <a:rPr lang="en-GB" sz="1800" dirty="0">
                <a:solidFill>
                  <a:schemeClr val="bg1"/>
                </a:solidFill>
                <a:effectLst/>
                <a:latin typeface="Roboto" panose="02000000000000000000" pitchFamily="2" charset="0"/>
                <a:ea typeface="Roboto" panose="02000000000000000000" pitchFamily="2" charset="0"/>
                <a:cs typeface="Roboto" panose="02000000000000000000" pitchFamily="2" charset="0"/>
              </a:rPr>
              <a:t>!</a:t>
            </a:r>
          </a:p>
          <a:p>
            <a:pPr>
              <a:defRPr/>
            </a:pPr>
            <a:endParaRPr lang="en-GB" sz="1800" dirty="0">
              <a:solidFill>
                <a:schemeClr val="bg1"/>
              </a:solidFill>
              <a:effectLst/>
              <a:latin typeface="Roboto" panose="02000000000000000000" pitchFamily="2" charset="0"/>
              <a:ea typeface="Roboto" panose="02000000000000000000" pitchFamily="2" charset="0"/>
              <a:cs typeface="Roboto" panose="02000000000000000000" pitchFamily="2" charset="0"/>
            </a:endParaRPr>
          </a:p>
          <a:p>
            <a:pPr>
              <a:defRPr/>
            </a:pPr>
            <a:r>
              <a:rPr lang="en-GB" sz="1800" dirty="0">
                <a:solidFill>
                  <a:schemeClr val="bg1"/>
                </a:solidFill>
                <a:effectLst/>
                <a:latin typeface="Roboto" panose="02000000000000000000" pitchFamily="2" charset="0"/>
                <a:ea typeface="Roboto" panose="02000000000000000000" pitchFamily="2" charset="0"/>
                <a:cs typeface="Roboto" panose="02000000000000000000" pitchFamily="2" charset="0"/>
              </a:rPr>
              <a:t>(see What is Open Science? Foster Consortium 10.5281/zenodo.2629946)</a:t>
            </a:r>
          </a:p>
          <a:p>
            <a:pPr>
              <a:defRPr/>
            </a:pPr>
            <a:endParaRPr lang="en-GB" dirty="0">
              <a:solidFill>
                <a:schemeClr val="bg1"/>
              </a:solidFill>
              <a:latin typeface="Roboto" panose="02000000000000000000" pitchFamily="2" charset="0"/>
              <a:ea typeface="Roboto" panose="02000000000000000000" pitchFamily="2" charset="0"/>
              <a:cs typeface="Roboto" panose="02000000000000000000" pitchFamily="2" charset="0"/>
            </a:endParaRPr>
          </a:p>
          <a:p>
            <a:pPr>
              <a:defRPr/>
            </a:pPr>
            <a:endParaRPr lang="en-GB" sz="1800" dirty="0">
              <a:solidFill>
                <a:schemeClr val="bg1"/>
              </a:solidFill>
              <a:effectLst/>
              <a:latin typeface="Roboto" panose="02000000000000000000" pitchFamily="2" charset="0"/>
              <a:ea typeface="Roboto" panose="02000000000000000000" pitchFamily="2" charset="0"/>
              <a:cs typeface="Roboto" panose="02000000000000000000" pitchFamily="2" charset="0"/>
            </a:endParaRPr>
          </a:p>
          <a:p>
            <a:pPr>
              <a:defRPr/>
            </a:pPr>
            <a:endParaRPr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pic>
        <p:nvPicPr>
          <p:cNvPr id="6" name="Grafik 5">
            <a:extLst>
              <a:ext uri="{FF2B5EF4-FFF2-40B4-BE49-F238E27FC236}">
                <a16:creationId xmlns:a16="http://schemas.microsoft.com/office/drawing/2014/main" id="{CB0E2FEC-C619-8A86-6013-25B73B81325F}"/>
              </a:ext>
            </a:extLst>
          </p:cNvPr>
          <p:cNvPicPr>
            <a:picLocks noChangeAspect="1"/>
          </p:cNvPicPr>
          <p:nvPr/>
        </p:nvPicPr>
        <p:blipFill rotWithShape="1">
          <a:blip r:embed="rId2"/>
          <a:srcRect l="29697" t="19551" r="29697" b="5901"/>
          <a:stretch/>
        </p:blipFill>
        <p:spPr>
          <a:xfrm>
            <a:off x="335360" y="423091"/>
            <a:ext cx="3600400" cy="5112568"/>
          </a:xfrm>
          <a:prstGeom prst="rect">
            <a:avLst/>
          </a:prstGeom>
          <a:effectLst>
            <a:outerShdw blurRad="76200" dist="12700" dir="2700000" sy="-23000" kx="-800400" algn="bl" rotWithShape="0">
              <a:prstClr val="black">
                <a:alpha val="20000"/>
              </a:prstClr>
            </a:outerShdw>
            <a:reflection blurRad="6350" stA="50000" endA="300" endPos="55500" dist="101600" dir="5400000" sy="-100000" algn="bl" rotWithShape="0"/>
          </a:effectLst>
          <a:scene3d>
            <a:camera prst="orthographicFront"/>
            <a:lightRig rig="threePt" dir="t"/>
          </a:scene3d>
          <a:sp3d>
            <a:bevelT/>
          </a:sp3d>
        </p:spPr>
      </p:pic>
      <p:pic>
        <p:nvPicPr>
          <p:cNvPr id="8" name="Grafik 7">
            <a:extLst>
              <a:ext uri="{FF2B5EF4-FFF2-40B4-BE49-F238E27FC236}">
                <a16:creationId xmlns:a16="http://schemas.microsoft.com/office/drawing/2014/main" id="{8D2C301C-DC4D-FB2A-9601-92A1FA88BF6A}"/>
              </a:ext>
            </a:extLst>
          </p:cNvPr>
          <p:cNvPicPr>
            <a:picLocks noChangeAspect="1"/>
          </p:cNvPicPr>
          <p:nvPr/>
        </p:nvPicPr>
        <p:blipFill rotWithShape="1">
          <a:blip r:embed="rId3"/>
          <a:srcRect l="30509" t="19551" r="30509" b="10100"/>
          <a:stretch/>
        </p:blipFill>
        <p:spPr>
          <a:xfrm>
            <a:off x="2639616" y="1503211"/>
            <a:ext cx="3456384" cy="4824536"/>
          </a:xfrm>
          <a:prstGeom prst="rect">
            <a:avLst/>
          </a:prstGeom>
          <a:effectLst>
            <a:outerShdw blurRad="76200" dist="12700" dir="2700000" sy="-23000" kx="-800400" algn="bl" rotWithShape="0">
              <a:prstClr val="black">
                <a:alpha val="20000"/>
              </a:prstClr>
            </a:outerShdw>
            <a:reflection blurRad="6350" stA="50000" endA="300" endPos="55500" dist="101600" dir="5400000" sy="-100000" algn="bl" rotWithShape="0"/>
          </a:effectLst>
          <a:scene3d>
            <a:camera prst="orthographicFront"/>
            <a:lightRig rig="threePt" dir="t"/>
          </a:scene3d>
          <a:sp3d>
            <a:bevelT/>
          </a:sp3d>
        </p:spPr>
      </p:pic>
      <p:sp>
        <p:nvSpPr>
          <p:cNvPr id="2" name="Title 2">
            <a:extLst>
              <a:ext uri="{FF2B5EF4-FFF2-40B4-BE49-F238E27FC236}">
                <a16:creationId xmlns:a16="http://schemas.microsoft.com/office/drawing/2014/main" id="{2269C174-6CDC-3BD9-0135-8E3E35FD85E3}"/>
              </a:ext>
            </a:extLst>
          </p:cNvPr>
          <p:cNvSpPr txBox="1">
            <a:spLocks/>
          </p:cNvSpPr>
          <p:nvPr/>
        </p:nvSpPr>
        <p:spPr>
          <a:xfrm>
            <a:off x="4019938" y="276363"/>
            <a:ext cx="722884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sz="4200" dirty="0">
                <a:latin typeface="Roboto" panose="02000000000000000000" pitchFamily="2" charset="0"/>
                <a:ea typeface="Roboto" panose="02000000000000000000" pitchFamily="2" charset="0"/>
                <a:cs typeface="Roboto" panose="02000000000000000000" pitchFamily="2" charset="0"/>
              </a:rPr>
              <a:t>Why </a:t>
            </a:r>
          </a:p>
          <a:p>
            <a:r>
              <a:rPr lang="en-US" sz="4200" dirty="0">
                <a:latin typeface="Roboto" panose="02000000000000000000" pitchFamily="2" charset="0"/>
                <a:ea typeface="Roboto" panose="02000000000000000000" pitchFamily="2" charset="0"/>
                <a:cs typeface="Roboto" panose="02000000000000000000" pitchFamily="2" charset="0"/>
              </a:rPr>
              <a:t>Open Science?</a:t>
            </a:r>
            <a:endParaRPr lang="da-DK" sz="4200" dirty="0">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424346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 name="Title 2">
            <a:extLst>
              <a:ext uri="{FF2B5EF4-FFF2-40B4-BE49-F238E27FC236}">
                <a16:creationId xmlns:a16="http://schemas.microsoft.com/office/drawing/2014/main" id="{6BD00285-1282-EF45-C1B7-0316BCE68B6E}"/>
              </a:ext>
            </a:extLst>
          </p:cNvPr>
          <p:cNvSpPr txBox="1">
            <a:spLocks/>
          </p:cNvSpPr>
          <p:nvPr/>
        </p:nvSpPr>
        <p:spPr>
          <a:xfrm>
            <a:off x="7700472" y="3428823"/>
            <a:ext cx="4752781" cy="787327"/>
          </a:xfrm>
          <a:prstGeom prst="rect">
            <a:avLst/>
          </a:prstGeom>
        </p:spPr>
        <p:txBody>
          <a:bodyPr>
            <a:normAutofit fontScale="92500"/>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sz="4200" dirty="0">
                <a:latin typeface="Roboto" panose="02000000000000000000" pitchFamily="2" charset="0"/>
                <a:ea typeface="Roboto" panose="02000000000000000000" pitchFamily="2" charset="0"/>
                <a:cs typeface="Roboto" panose="02000000000000000000" pitchFamily="2" charset="0"/>
              </a:rPr>
              <a:t>Why Open Science?</a:t>
            </a:r>
            <a:endParaRPr lang="da-DK" sz="4200" dirty="0">
              <a:latin typeface="Roboto" panose="02000000000000000000" pitchFamily="2" charset="0"/>
              <a:ea typeface="Roboto" panose="02000000000000000000" pitchFamily="2" charset="0"/>
              <a:cs typeface="Roboto" panose="02000000000000000000" pitchFamily="2" charset="0"/>
            </a:endParaRPr>
          </a:p>
        </p:txBody>
      </p:sp>
      <p:pic>
        <p:nvPicPr>
          <p:cNvPr id="4" name="Grafik 3" descr="Ein Bild, das Text, Screenshot, Diagramm, Schrift enthält.&#10;&#10;Automatisch generierte Beschreibung">
            <a:hlinkClick r:id="rId2"/>
            <a:extLst>
              <a:ext uri="{FF2B5EF4-FFF2-40B4-BE49-F238E27FC236}">
                <a16:creationId xmlns:a16="http://schemas.microsoft.com/office/drawing/2014/main" id="{5577D3F7-CAF1-8F46-8909-DAF4077823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7622205" cy="6858000"/>
          </a:xfrm>
          <a:prstGeom prst="rect">
            <a:avLst/>
          </a:prstGeom>
          <a:ln>
            <a:noFill/>
          </a:ln>
          <a:effectLst>
            <a:softEdge rad="112500"/>
          </a:effectLst>
        </p:spPr>
      </p:pic>
    </p:spTree>
    <p:extLst>
      <p:ext uri="{BB962C8B-B14F-4D97-AF65-F5344CB8AC3E}">
        <p14:creationId xmlns:p14="http://schemas.microsoft.com/office/powerpoint/2010/main" val="3640924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CuadroTexto 1"/>
          <p:cNvSpPr/>
          <p:nvPr/>
        </p:nvSpPr>
        <p:spPr bwMode="auto">
          <a:xfrm>
            <a:off x="6550090" y="2105771"/>
            <a:ext cx="5501192" cy="4893647"/>
          </a:xfrm>
          <a:prstGeom prst="rect">
            <a:avLst/>
          </a:prstGeom>
          <a:noFill/>
        </p:spPr>
        <p:txBody>
          <a:bodyPr wrap="square" rtlCol="0">
            <a:spAutoFit/>
          </a:bodyPr>
          <a:lstStyle/>
          <a:p>
            <a:pPr>
              <a:defRPr/>
            </a:pPr>
            <a:r>
              <a:rPr lang="en-GB" sz="2400" dirty="0">
                <a:solidFill>
                  <a:schemeClr val="bg1"/>
                </a:solidFill>
                <a:effectLst/>
                <a:latin typeface="Helvetica" panose="020B0604020202020204" pitchFamily="34" charset="0"/>
                <a:ea typeface="Times New Roman" panose="02020603050405020304" pitchFamily="18" charset="0"/>
                <a:cs typeface="Times New Roman" panose="02020603050405020304" pitchFamily="18" charset="0"/>
              </a:rPr>
              <a:t>FOSTER defines Open Science (OS) as the practice of science so that others can </a:t>
            </a:r>
            <a:r>
              <a:rPr lang="en-GB" sz="2400" b="1" dirty="0">
                <a:solidFill>
                  <a:schemeClr val="accent5">
                    <a:lumMod val="40000"/>
                    <a:lumOff val="60000"/>
                  </a:schemeClr>
                </a:solidFill>
                <a:latin typeface="Roboto" panose="02000000000000000000" pitchFamily="2" charset="0"/>
                <a:ea typeface="Roboto" panose="02000000000000000000" pitchFamily="2" charset="0"/>
                <a:cs typeface="Roboto" panose="02000000000000000000" pitchFamily="2" charset="0"/>
              </a:rPr>
              <a:t>collaborate</a:t>
            </a:r>
            <a:r>
              <a:rPr lang="en-GB" sz="2400" dirty="0">
                <a:solidFill>
                  <a:schemeClr val="bg1"/>
                </a:solidFill>
                <a:effectLst/>
                <a:latin typeface="Helvetica" panose="020B0604020202020204" pitchFamily="34" charset="0"/>
                <a:ea typeface="Times New Roman" panose="02020603050405020304" pitchFamily="18" charset="0"/>
                <a:cs typeface="Times New Roman" panose="02020603050405020304" pitchFamily="18" charset="0"/>
              </a:rPr>
              <a:t> and </a:t>
            </a:r>
            <a:r>
              <a:rPr lang="en-GB" sz="2400" b="1" dirty="0">
                <a:solidFill>
                  <a:schemeClr val="accent5">
                    <a:lumMod val="40000"/>
                    <a:lumOff val="60000"/>
                  </a:schemeClr>
                </a:solidFill>
                <a:latin typeface="Roboto" panose="02000000000000000000" pitchFamily="2" charset="0"/>
                <a:ea typeface="Roboto" panose="02000000000000000000" pitchFamily="2" charset="0"/>
                <a:cs typeface="Roboto" panose="02000000000000000000" pitchFamily="2" charset="0"/>
              </a:rPr>
              <a:t>contribute</a:t>
            </a:r>
            <a:r>
              <a:rPr lang="en-GB" sz="2400" dirty="0">
                <a:solidFill>
                  <a:schemeClr val="bg1"/>
                </a:solidFill>
                <a:effectLst/>
                <a:latin typeface="Helvetica" panose="020B0604020202020204" pitchFamily="34" charset="0"/>
                <a:ea typeface="Times New Roman" panose="02020603050405020304" pitchFamily="18" charset="0"/>
                <a:cs typeface="Times New Roman" panose="02020603050405020304" pitchFamily="18" charset="0"/>
              </a:rPr>
              <a:t>, where research data, lab notes and other research processes are freely available under terms that enable </a:t>
            </a:r>
            <a:r>
              <a:rPr lang="en-GB" sz="2400" b="1" dirty="0">
                <a:solidFill>
                  <a:schemeClr val="accent5">
                    <a:lumMod val="40000"/>
                    <a:lumOff val="60000"/>
                  </a:schemeClr>
                </a:solidFill>
                <a:latin typeface="Roboto" panose="02000000000000000000" pitchFamily="2" charset="0"/>
                <a:ea typeface="Roboto" panose="02000000000000000000" pitchFamily="2" charset="0"/>
                <a:cs typeface="Roboto" panose="02000000000000000000" pitchFamily="2" charset="0"/>
              </a:rPr>
              <a:t>reuse, redistribution </a:t>
            </a:r>
            <a:r>
              <a:rPr lang="en-GB" sz="2400" dirty="0">
                <a:solidFill>
                  <a:schemeClr val="bg1"/>
                </a:solidFill>
                <a:effectLst/>
                <a:latin typeface="Helvetica" panose="020B0604020202020204" pitchFamily="34" charset="0"/>
                <a:ea typeface="Times New Roman" panose="02020603050405020304" pitchFamily="18" charset="0"/>
                <a:cs typeface="Times New Roman" panose="02020603050405020304" pitchFamily="18" charset="0"/>
              </a:rPr>
              <a:t>and </a:t>
            </a:r>
            <a:r>
              <a:rPr lang="en-GB" sz="2400" b="1" dirty="0">
                <a:solidFill>
                  <a:schemeClr val="accent5">
                    <a:lumMod val="40000"/>
                    <a:lumOff val="60000"/>
                  </a:schemeClr>
                </a:solidFill>
                <a:latin typeface="Roboto" panose="02000000000000000000" pitchFamily="2" charset="0"/>
                <a:ea typeface="Roboto" panose="02000000000000000000" pitchFamily="2" charset="0"/>
                <a:cs typeface="Roboto" panose="02000000000000000000" pitchFamily="2" charset="0"/>
              </a:rPr>
              <a:t>reproduction</a:t>
            </a:r>
            <a:r>
              <a:rPr lang="en-GB" sz="2400" dirty="0">
                <a:solidFill>
                  <a:schemeClr val="bg1"/>
                </a:solidFill>
                <a:effectLst/>
                <a:latin typeface="Helvetica" panose="020B0604020202020204" pitchFamily="34" charset="0"/>
                <a:ea typeface="Times New Roman" panose="02020603050405020304" pitchFamily="18" charset="0"/>
                <a:cs typeface="Times New Roman" panose="02020603050405020304" pitchFamily="18" charset="0"/>
              </a:rPr>
              <a:t> of the research and its underlying data and methods. (10.5281/zenodo.2629946)</a:t>
            </a:r>
          </a:p>
          <a:p>
            <a:pPr>
              <a:defRPr/>
            </a:pPr>
            <a:endParaRPr lang="en-GB" sz="2400" dirty="0">
              <a:solidFill>
                <a:srgbClr val="000000"/>
              </a:solidFill>
              <a:latin typeface="Helvetica" panose="020B0604020202020204" pitchFamily="34" charset="0"/>
              <a:ea typeface="Calibri" panose="020F0502020204030204" pitchFamily="34" charset="0"/>
              <a:cs typeface="Times New Roman" panose="02020603050405020304" pitchFamily="18" charset="0"/>
            </a:endParaRPr>
          </a:p>
          <a:p>
            <a:pPr>
              <a:defRPr/>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a:defRPr/>
            </a:pPr>
            <a:endParaRPr sz="2400" dirty="0"/>
          </a:p>
        </p:txBody>
      </p:sp>
      <p:grpSp>
        <p:nvGrpSpPr>
          <p:cNvPr id="7" name="Gruppieren 6">
            <a:extLst>
              <a:ext uri="{FF2B5EF4-FFF2-40B4-BE49-F238E27FC236}">
                <a16:creationId xmlns:a16="http://schemas.microsoft.com/office/drawing/2014/main" id="{910C665E-89FB-E71E-F623-4F43A7CE2700}"/>
              </a:ext>
            </a:extLst>
          </p:cNvPr>
          <p:cNvGrpSpPr/>
          <p:nvPr/>
        </p:nvGrpSpPr>
        <p:grpSpPr>
          <a:xfrm>
            <a:off x="-199542" y="409508"/>
            <a:ext cx="5934760" cy="7055400"/>
            <a:chOff x="274475" y="31573"/>
            <a:chExt cx="5821526" cy="6858000"/>
          </a:xfrm>
        </p:grpSpPr>
        <p:pic>
          <p:nvPicPr>
            <p:cNvPr id="2" name="Grafik 1" descr="Ein Bild, das Text, Screenshot, Kreis, Logo enthält.&#10;&#10;Automatisch generierte Beschreibung">
              <a:extLst>
                <a:ext uri="{FF2B5EF4-FFF2-40B4-BE49-F238E27FC236}">
                  <a16:creationId xmlns:a16="http://schemas.microsoft.com/office/drawing/2014/main" id="{CE59F627-6DE8-1688-96A4-54C20C6B995E}"/>
                </a:ext>
              </a:extLst>
            </p:cNvPr>
            <p:cNvPicPr>
              <a:picLocks noChangeAspect="1"/>
            </p:cNvPicPr>
            <p:nvPr/>
          </p:nvPicPr>
          <p:blipFill>
            <a:blip r:embed="rId2"/>
            <a:stretch/>
          </p:blipFill>
          <p:spPr bwMode="auto">
            <a:xfrm>
              <a:off x="274475" y="31573"/>
              <a:ext cx="5821526" cy="6858000"/>
            </a:xfrm>
            <a:prstGeom prst="rect">
              <a:avLst/>
            </a:prstGeom>
          </p:spPr>
        </p:pic>
        <p:sp>
          <p:nvSpPr>
            <p:cNvPr id="3" name="Textfeld 2">
              <a:extLst>
                <a:ext uri="{FF2B5EF4-FFF2-40B4-BE49-F238E27FC236}">
                  <a16:creationId xmlns:a16="http://schemas.microsoft.com/office/drawing/2014/main" id="{BD62DC68-813A-63A8-E9FF-3448C9B10802}"/>
                </a:ext>
              </a:extLst>
            </p:cNvPr>
            <p:cNvSpPr txBox="1"/>
            <p:nvPr/>
          </p:nvSpPr>
          <p:spPr bwMode="auto">
            <a:xfrm rot="5400000">
              <a:off x="3883755" y="3689348"/>
              <a:ext cx="4116714" cy="307777"/>
            </a:xfrm>
            <a:prstGeom prst="rect">
              <a:avLst/>
            </a:prstGeom>
            <a:noFill/>
          </p:spPr>
          <p:txBody>
            <a:bodyPr wrap="square" rtlCol="0">
              <a:spAutoFit/>
            </a:bodyPr>
            <a:lstStyle/>
            <a:p>
              <a:pPr>
                <a:defRPr/>
              </a:pPr>
              <a:r>
                <a:rPr lang="en-GB" sz="1400" u="sng" dirty="0">
                  <a:solidFill>
                    <a:schemeClr val="bg1"/>
                  </a:solidFill>
                  <a:latin typeface="Roboto" panose="02000000000000000000" pitchFamily="2" charset="0"/>
                  <a:ea typeface="Roboto" panose="02000000000000000000" pitchFamily="2" charset="0"/>
                  <a:cs typeface="Roboto" panose="02000000000000000000" pitchFamily="2" charset="0"/>
                  <a:hlinkClick r:id="rId3" tooltip="https://unesdoc.unesco.org/ark:/48223/pf0000383323">
                    <a:extLst>
                      <a:ext uri="{A12FA001-AC4F-418D-AE19-62706E023703}">
                        <ahyp:hlinkClr xmlns:ahyp="http://schemas.microsoft.com/office/drawing/2018/hyperlinkcolor" val="tx"/>
                      </a:ext>
                    </a:extLst>
                  </a:hlinkClick>
                </a:rPr>
                <a:t>Reference: "Understanding open science“</a:t>
              </a:r>
              <a:r>
                <a:rPr lang="en-GB" sz="1400" u="sng" dirty="0">
                  <a:solidFill>
                    <a:schemeClr val="bg1"/>
                  </a:solidFill>
                  <a:latin typeface="Roboto" panose="02000000000000000000" pitchFamily="2" charset="0"/>
                  <a:ea typeface="Roboto" panose="02000000000000000000" pitchFamily="2" charset="0"/>
                  <a:cs typeface="Roboto" panose="02000000000000000000" pitchFamily="2" charset="0"/>
                </a:rPr>
                <a:t> (2022).</a:t>
              </a:r>
              <a:endParaRPr lang="en-GB" sz="140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grpSp>
      <p:sp>
        <p:nvSpPr>
          <p:cNvPr id="5" name="Title 2">
            <a:extLst>
              <a:ext uri="{FF2B5EF4-FFF2-40B4-BE49-F238E27FC236}">
                <a16:creationId xmlns:a16="http://schemas.microsoft.com/office/drawing/2014/main" id="{FC3FF0BC-0276-8F6F-556C-AF8CFBDF9AE5}"/>
              </a:ext>
            </a:extLst>
          </p:cNvPr>
          <p:cNvSpPr txBox="1">
            <a:spLocks/>
          </p:cNvSpPr>
          <p:nvPr/>
        </p:nvSpPr>
        <p:spPr bwMode="auto">
          <a:xfrm>
            <a:off x="278363" y="300367"/>
            <a:ext cx="722884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US" sz="4200" dirty="0">
                <a:latin typeface="Roboto" panose="02000000000000000000" pitchFamily="2" charset="0"/>
                <a:ea typeface="Roboto" panose="02000000000000000000" pitchFamily="2" charset="0"/>
                <a:cs typeface="Roboto" panose="02000000000000000000" pitchFamily="2" charset="0"/>
              </a:rPr>
              <a:t>What is Open Science?</a:t>
            </a:r>
            <a:endParaRPr lang="da-DK" sz="4200" dirty="0">
              <a:latin typeface="Roboto" panose="02000000000000000000" pitchFamily="2" charset="0"/>
              <a:ea typeface="Roboto" panose="02000000000000000000" pitchFamily="2" charset="0"/>
              <a:cs typeface="Roboto" panose="02000000000000000000" pitchFamily="2"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CuadroTexto 1"/>
          <p:cNvSpPr/>
          <p:nvPr/>
        </p:nvSpPr>
        <p:spPr bwMode="auto">
          <a:xfrm>
            <a:off x="335360" y="1580167"/>
            <a:ext cx="11161240" cy="5232202"/>
          </a:xfrm>
          <a:prstGeom prst="rect">
            <a:avLst/>
          </a:prstGeom>
          <a:noFill/>
        </p:spPr>
        <p:txBody>
          <a:bodyPr wrap="square" rtlCol="0">
            <a:spAutoFit/>
          </a:bodyPr>
          <a:lstStyle/>
          <a:p>
            <a:pPr>
              <a:defRPr/>
            </a:pPr>
            <a:endParaRPr lang="en-GB" sz="2200" dirty="0">
              <a:solidFill>
                <a:schemeClr val="bg1"/>
              </a:solidFill>
              <a:latin typeface="Roboto" panose="02000000000000000000" pitchFamily="2" charset="0"/>
              <a:ea typeface="Roboto" panose="02000000000000000000" pitchFamily="2" charset="0"/>
              <a:cs typeface="Roboto" panose="02000000000000000000" pitchFamily="2" charset="0"/>
            </a:endParaRPr>
          </a:p>
          <a:p>
            <a:pPr>
              <a:defRPr/>
            </a:pPr>
            <a:r>
              <a:rPr lang="en-GB" sz="2200" dirty="0">
                <a:solidFill>
                  <a:schemeClr val="bg1"/>
                </a:solidFill>
                <a:effectLst/>
                <a:latin typeface="Roboto" panose="02000000000000000000" pitchFamily="2" charset="0"/>
                <a:ea typeface="Roboto" panose="02000000000000000000" pitchFamily="2" charset="0"/>
                <a:cs typeface="Roboto" panose="02000000000000000000" pitchFamily="2" charset="0"/>
              </a:rPr>
              <a:t>A. Share your data - The research data that underpins publications should be accessible to support validation and facilitate reuse. In cases where data sensitivities won't allow open access, provide details on how someone could request authorised access.</a:t>
            </a:r>
          </a:p>
          <a:p>
            <a:pPr>
              <a:defRPr/>
            </a:pPr>
            <a:endParaRPr lang="en-GB" sz="2200" dirty="0">
              <a:solidFill>
                <a:schemeClr val="bg1"/>
              </a:solidFill>
              <a:latin typeface="Roboto" panose="02000000000000000000" pitchFamily="2" charset="0"/>
              <a:ea typeface="Roboto" panose="02000000000000000000" pitchFamily="2" charset="0"/>
              <a:cs typeface="Roboto" panose="02000000000000000000" pitchFamily="2" charset="0"/>
            </a:endParaRPr>
          </a:p>
          <a:p>
            <a:pPr>
              <a:defRPr/>
            </a:pPr>
            <a:r>
              <a:rPr lang="en-GB" sz="2200" dirty="0">
                <a:solidFill>
                  <a:schemeClr val="bg1"/>
                </a:solidFill>
                <a:effectLst/>
                <a:latin typeface="Roboto" panose="02000000000000000000" pitchFamily="2" charset="0"/>
                <a:ea typeface="Roboto" panose="02000000000000000000" pitchFamily="2" charset="0"/>
                <a:cs typeface="Roboto" panose="02000000000000000000" pitchFamily="2" charset="0"/>
              </a:rPr>
              <a:t>B. Share your code - Many researchers now develop bespoke bits of code to help them analyse and/or visualise the data they have collected. Access to this code is essential for supporting the validation of your findings and helping others to build upon your work.</a:t>
            </a:r>
            <a:endParaRPr lang="en-GB" sz="2200" dirty="0">
              <a:solidFill>
                <a:schemeClr val="bg1"/>
              </a:solidFill>
              <a:latin typeface="Roboto" panose="02000000000000000000" pitchFamily="2" charset="0"/>
              <a:ea typeface="Roboto" panose="02000000000000000000" pitchFamily="2" charset="0"/>
              <a:cs typeface="Roboto" panose="02000000000000000000" pitchFamily="2" charset="0"/>
            </a:endParaRPr>
          </a:p>
          <a:p>
            <a:pPr>
              <a:defRPr/>
            </a:pPr>
            <a:endParaRPr lang="en-GB" sz="2200" b="1" dirty="0">
              <a:solidFill>
                <a:schemeClr val="bg1"/>
              </a:solidFill>
              <a:latin typeface="Roboto" panose="02000000000000000000" pitchFamily="2" charset="0"/>
              <a:ea typeface="Roboto" panose="02000000000000000000" pitchFamily="2" charset="0"/>
              <a:cs typeface="Roboto" panose="02000000000000000000" pitchFamily="2" charset="0"/>
            </a:endParaRPr>
          </a:p>
          <a:p>
            <a:pPr>
              <a:defRPr/>
            </a:pPr>
            <a:r>
              <a:rPr lang="en-GB" sz="2200" dirty="0">
                <a:solidFill>
                  <a:schemeClr val="bg1"/>
                </a:solidFill>
                <a:effectLst/>
                <a:latin typeface="Roboto" panose="02000000000000000000" pitchFamily="2" charset="0"/>
                <a:ea typeface="Roboto" panose="02000000000000000000" pitchFamily="2" charset="0"/>
                <a:cs typeface="Roboto" panose="02000000000000000000" pitchFamily="2" charset="0"/>
              </a:rPr>
              <a:t>C. Share your workflows - Without knowing what steps were taken to capture, process and analyse the data - and in what order - it can be virtually impossible to validate published findings. </a:t>
            </a:r>
            <a:endParaRPr lang="en-GB" sz="2200" dirty="0">
              <a:solidFill>
                <a:schemeClr val="bg1"/>
              </a:solidFill>
              <a:latin typeface="Roboto" panose="02000000000000000000" pitchFamily="2" charset="0"/>
              <a:ea typeface="Roboto" panose="02000000000000000000" pitchFamily="2" charset="0"/>
              <a:cs typeface="Roboto" panose="02000000000000000000" pitchFamily="2" charset="0"/>
            </a:endParaRPr>
          </a:p>
          <a:p>
            <a:pPr>
              <a:defRPr/>
            </a:pPr>
            <a:endParaRPr lang="en-GB" sz="2200" dirty="0">
              <a:solidFill>
                <a:schemeClr val="bg1"/>
              </a:solidFill>
              <a:latin typeface="Roboto" panose="02000000000000000000" pitchFamily="2" charset="0"/>
              <a:ea typeface="Roboto" panose="02000000000000000000" pitchFamily="2" charset="0"/>
              <a:cs typeface="Roboto" panose="02000000000000000000" pitchFamily="2" charset="0"/>
            </a:endParaRPr>
          </a:p>
          <a:p>
            <a:pPr>
              <a:defRPr/>
            </a:pPr>
            <a:r>
              <a:rPr lang="en-GB" sz="2200" dirty="0">
                <a:solidFill>
                  <a:schemeClr val="bg1"/>
                </a:solidFill>
                <a:latin typeface="Roboto" panose="02000000000000000000" pitchFamily="2" charset="0"/>
                <a:ea typeface="Roboto" panose="02000000000000000000" pitchFamily="2" charset="0"/>
                <a:cs typeface="Roboto" panose="02000000000000000000" pitchFamily="2" charset="0"/>
              </a:rPr>
              <a:t>INTELLECTUAL ASSETS - </a:t>
            </a:r>
            <a:r>
              <a:rPr lang="en-US" sz="2400" b="1" dirty="0">
                <a:hlinkClick r:id="rId2"/>
              </a:rPr>
              <a:t>Code of practice on the management of </a:t>
            </a:r>
            <a:br>
              <a:rPr lang="en-US" sz="2400" b="1" dirty="0">
                <a:hlinkClick r:id="rId2"/>
              </a:rPr>
            </a:br>
            <a:r>
              <a:rPr lang="en-US" sz="2400" b="1" dirty="0">
                <a:hlinkClick r:id="rId2"/>
              </a:rPr>
              <a:t>intellectual assets for knowledge </a:t>
            </a:r>
            <a:r>
              <a:rPr lang="en-US" sz="2400" b="1" dirty="0" err="1">
                <a:hlinkClick r:id="rId2"/>
              </a:rPr>
              <a:t>valorisation</a:t>
            </a:r>
            <a:endParaRPr lang="en-US" sz="2400" b="1" dirty="0"/>
          </a:p>
        </p:txBody>
      </p:sp>
      <p:sp>
        <p:nvSpPr>
          <p:cNvPr id="2" name="Title 2">
            <a:extLst>
              <a:ext uri="{FF2B5EF4-FFF2-40B4-BE49-F238E27FC236}">
                <a16:creationId xmlns:a16="http://schemas.microsoft.com/office/drawing/2014/main" id="{F3565103-CFF1-E9E4-8A28-2415560DDC7C}"/>
              </a:ext>
            </a:extLst>
          </p:cNvPr>
          <p:cNvSpPr txBox="1">
            <a:spLocks/>
          </p:cNvSpPr>
          <p:nvPr/>
        </p:nvSpPr>
        <p:spPr>
          <a:xfrm>
            <a:off x="335360" y="365125"/>
            <a:ext cx="7731680" cy="1325563"/>
          </a:xfrm>
          <a:prstGeom prst="rect">
            <a:avLst/>
          </a:prstGeom>
        </p:spPr>
        <p:txBody>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defRPr/>
            </a:pPr>
            <a:r>
              <a:rPr lang="en-GB" sz="4400" dirty="0">
                <a:solidFill>
                  <a:schemeClr val="bg1"/>
                </a:solidFill>
                <a:latin typeface="Roboto" panose="02000000000000000000" pitchFamily="2" charset="0"/>
                <a:ea typeface="Roboto" panose="02000000000000000000" pitchFamily="2" charset="0"/>
                <a:cs typeface="Roboto" panose="02000000000000000000" pitchFamily="2" charset="0"/>
              </a:rPr>
              <a:t>Open Science – </a:t>
            </a:r>
            <a:br>
              <a:rPr lang="en-GB" sz="4400" dirty="0">
                <a:solidFill>
                  <a:schemeClr val="bg1"/>
                </a:solidFill>
                <a:latin typeface="Roboto" panose="02000000000000000000" pitchFamily="2" charset="0"/>
                <a:ea typeface="Roboto" panose="02000000000000000000" pitchFamily="2" charset="0"/>
                <a:cs typeface="Roboto" panose="02000000000000000000" pitchFamily="2" charset="0"/>
              </a:rPr>
            </a:br>
            <a:r>
              <a:rPr lang="en-GB" sz="4400" dirty="0">
                <a:solidFill>
                  <a:schemeClr val="bg1"/>
                </a:solidFill>
                <a:latin typeface="Roboto" panose="02000000000000000000" pitchFamily="2" charset="0"/>
                <a:ea typeface="Roboto" panose="02000000000000000000" pitchFamily="2" charset="0"/>
                <a:cs typeface="Roboto" panose="02000000000000000000" pitchFamily="2" charset="0"/>
              </a:rPr>
              <a:t>open access and more</a:t>
            </a:r>
          </a:p>
        </p:txBody>
      </p:sp>
    </p:spTree>
    <p:extLst>
      <p:ext uri="{BB962C8B-B14F-4D97-AF65-F5344CB8AC3E}">
        <p14:creationId xmlns:p14="http://schemas.microsoft.com/office/powerpoint/2010/main" val="3489908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2" name="Picture 15">
            <a:hlinkClick r:id="rId2"/>
            <a:extLst>
              <a:ext uri="{FF2B5EF4-FFF2-40B4-BE49-F238E27FC236}">
                <a16:creationId xmlns:a16="http://schemas.microsoft.com/office/drawing/2014/main" id="{36D84679-A70C-A045-19CD-EA3ED84512C0}"/>
              </a:ext>
            </a:extLst>
          </p:cNvPr>
          <p:cNvPicPr>
            <a:picLocks noChangeAspect="1"/>
          </p:cNvPicPr>
          <p:nvPr/>
        </p:nvPicPr>
        <p:blipFill>
          <a:blip r:embed="rId3"/>
          <a:stretch>
            <a:fillRect/>
          </a:stretch>
        </p:blipFill>
        <p:spPr>
          <a:xfrm>
            <a:off x="6711043" y="3042739"/>
            <a:ext cx="5219700" cy="34894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CuadroTexto 1"/>
          <p:cNvSpPr/>
          <p:nvPr/>
        </p:nvSpPr>
        <p:spPr bwMode="auto">
          <a:xfrm>
            <a:off x="335360" y="1580167"/>
            <a:ext cx="11161240" cy="5201424"/>
          </a:xfrm>
          <a:prstGeom prst="rect">
            <a:avLst/>
          </a:prstGeom>
          <a:noFill/>
        </p:spPr>
        <p:txBody>
          <a:bodyPr wrap="square" rtlCol="0">
            <a:spAutoFit/>
          </a:bodyPr>
          <a:lstStyle/>
          <a:p>
            <a:pPr>
              <a:defRPr/>
            </a:pPr>
            <a:endParaRPr lang="en-GB" sz="2200" dirty="0">
              <a:solidFill>
                <a:schemeClr val="bg1"/>
              </a:solidFill>
              <a:latin typeface="Roboto" panose="02000000000000000000" pitchFamily="2" charset="0"/>
              <a:ea typeface="Roboto" panose="02000000000000000000" pitchFamily="2" charset="0"/>
              <a:cs typeface="Roboto" panose="02000000000000000000" pitchFamily="2" charset="0"/>
            </a:endParaRPr>
          </a:p>
          <a:p>
            <a:pPr>
              <a:defRPr/>
            </a:pPr>
            <a:r>
              <a:rPr lang="en-GB" sz="2200" dirty="0">
                <a:solidFill>
                  <a:schemeClr val="bg1"/>
                </a:solidFill>
                <a:latin typeface="Roboto" panose="02000000000000000000" pitchFamily="2" charset="0"/>
                <a:ea typeface="Roboto" panose="02000000000000000000" pitchFamily="2" charset="0"/>
                <a:cs typeface="Roboto" panose="02000000000000000000" pitchFamily="2" charset="0"/>
              </a:rPr>
              <a:t>A: Open your Data and use DOI (Digital Object Identifiers) or PID (Persistent Identifiers)</a:t>
            </a:r>
          </a:p>
          <a:p>
            <a:pPr>
              <a:defRPr/>
            </a:pPr>
            <a:endParaRPr lang="en-GB" sz="2200" dirty="0">
              <a:solidFill>
                <a:schemeClr val="bg1"/>
              </a:solidFill>
              <a:latin typeface="Roboto" panose="02000000000000000000" pitchFamily="2" charset="0"/>
              <a:ea typeface="Roboto" panose="02000000000000000000" pitchFamily="2" charset="0"/>
              <a:cs typeface="Roboto" panose="02000000000000000000" pitchFamily="2" charset="0"/>
            </a:endParaRPr>
          </a:p>
          <a:p>
            <a:pPr>
              <a:defRPr/>
            </a:pPr>
            <a:r>
              <a:rPr lang="en-GB" sz="2200" dirty="0">
                <a:solidFill>
                  <a:schemeClr val="bg1"/>
                </a:solidFill>
                <a:latin typeface="Roboto" panose="02000000000000000000" pitchFamily="2" charset="0"/>
                <a:ea typeface="Roboto" panose="02000000000000000000" pitchFamily="2" charset="0"/>
                <a:cs typeface="Roboto" panose="02000000000000000000" pitchFamily="2" charset="0"/>
              </a:rPr>
              <a:t>B:  Make sure that you use open-source standards to support </a:t>
            </a:r>
          </a:p>
          <a:p>
            <a:pPr>
              <a:defRPr/>
            </a:pPr>
            <a:r>
              <a:rPr lang="en-GB" sz="2200" dirty="0">
                <a:solidFill>
                  <a:schemeClr val="bg1"/>
                </a:solidFill>
                <a:latin typeface="Roboto" panose="02000000000000000000" pitchFamily="2" charset="0"/>
                <a:ea typeface="Roboto" panose="02000000000000000000" pitchFamily="2" charset="0"/>
                <a:cs typeface="Roboto" panose="02000000000000000000" pitchFamily="2" charset="0"/>
              </a:rPr>
              <a:t>      interoperability and their longer-term viability </a:t>
            </a:r>
            <a:br>
              <a:rPr lang="en-GB" sz="2200" dirty="0">
                <a:solidFill>
                  <a:schemeClr val="bg1"/>
                </a:solidFill>
                <a:latin typeface="Roboto" panose="02000000000000000000" pitchFamily="2" charset="0"/>
                <a:ea typeface="Roboto" panose="02000000000000000000" pitchFamily="2" charset="0"/>
                <a:cs typeface="Roboto" panose="02000000000000000000" pitchFamily="2" charset="0"/>
              </a:rPr>
            </a:br>
            <a:r>
              <a:rPr lang="en-GB" sz="2200" dirty="0">
                <a:solidFill>
                  <a:schemeClr val="bg1"/>
                </a:solidFill>
                <a:latin typeface="Roboto" panose="02000000000000000000" pitchFamily="2" charset="0"/>
                <a:ea typeface="Roboto" panose="02000000000000000000" pitchFamily="2" charset="0"/>
                <a:cs typeface="Roboto" panose="02000000000000000000" pitchFamily="2" charset="0"/>
              </a:rPr>
              <a:t>      (e.g. with OSF, GitHub)</a:t>
            </a:r>
          </a:p>
          <a:p>
            <a:pPr>
              <a:defRPr/>
            </a:pPr>
            <a:endParaRPr lang="en-GB" sz="2200" dirty="0">
              <a:solidFill>
                <a:schemeClr val="bg1"/>
              </a:solidFill>
              <a:latin typeface="Roboto" panose="02000000000000000000" pitchFamily="2" charset="0"/>
              <a:ea typeface="Roboto" panose="02000000000000000000" pitchFamily="2" charset="0"/>
              <a:cs typeface="Roboto" panose="02000000000000000000" pitchFamily="2" charset="0"/>
            </a:endParaRPr>
          </a:p>
          <a:p>
            <a:pPr>
              <a:defRPr/>
            </a:pPr>
            <a:r>
              <a:rPr lang="en-GB" sz="2200" dirty="0">
                <a:solidFill>
                  <a:schemeClr val="bg1"/>
                </a:solidFill>
                <a:latin typeface="Roboto" panose="02000000000000000000" pitchFamily="2" charset="0"/>
                <a:ea typeface="Roboto" panose="02000000000000000000" pitchFamily="2" charset="0"/>
                <a:cs typeface="Roboto" panose="02000000000000000000" pitchFamily="2" charset="0"/>
              </a:rPr>
              <a:t>C: Use preprints and appropriate OA journals </a:t>
            </a:r>
          </a:p>
          <a:p>
            <a:pPr>
              <a:defRPr/>
            </a:pPr>
            <a:r>
              <a:rPr lang="en-GB" sz="2200" dirty="0">
                <a:solidFill>
                  <a:schemeClr val="bg1"/>
                </a:solidFill>
                <a:latin typeface="Roboto" panose="02000000000000000000" pitchFamily="2" charset="0"/>
                <a:ea typeface="Roboto" panose="02000000000000000000" pitchFamily="2" charset="0"/>
                <a:cs typeface="Roboto" panose="02000000000000000000" pitchFamily="2" charset="0"/>
              </a:rPr>
              <a:t>     or a discipline-specific repository. </a:t>
            </a:r>
          </a:p>
          <a:p>
            <a:pPr>
              <a:defRPr/>
            </a:pPr>
            <a:endParaRPr lang="en-GB" sz="2200" dirty="0">
              <a:solidFill>
                <a:schemeClr val="bg1"/>
              </a:solidFill>
              <a:latin typeface="Roboto" panose="02000000000000000000" pitchFamily="2" charset="0"/>
              <a:ea typeface="Roboto" panose="02000000000000000000" pitchFamily="2" charset="0"/>
              <a:cs typeface="Roboto" panose="02000000000000000000" pitchFamily="2" charset="0"/>
            </a:endParaRPr>
          </a:p>
          <a:p>
            <a:pPr>
              <a:defRPr/>
            </a:pPr>
            <a:r>
              <a:rPr lang="en-GB" sz="2200" dirty="0">
                <a:solidFill>
                  <a:schemeClr val="bg1"/>
                </a:solidFill>
                <a:latin typeface="Roboto" panose="02000000000000000000" pitchFamily="2" charset="0"/>
                <a:ea typeface="Roboto" panose="02000000000000000000" pitchFamily="2" charset="0"/>
                <a:cs typeface="Roboto" panose="02000000000000000000" pitchFamily="2" charset="0"/>
              </a:rPr>
              <a:t>D: Think about joining an open peer review.</a:t>
            </a:r>
          </a:p>
          <a:p>
            <a:pPr>
              <a:defRPr/>
            </a:pPr>
            <a:endParaRPr lang="en-GB" sz="2200" dirty="0">
              <a:solidFill>
                <a:schemeClr val="bg1"/>
              </a:solidFill>
              <a:latin typeface="Roboto" panose="02000000000000000000" pitchFamily="2" charset="0"/>
              <a:ea typeface="Roboto" panose="02000000000000000000" pitchFamily="2" charset="0"/>
              <a:cs typeface="Roboto" panose="02000000000000000000" pitchFamily="2" charset="0"/>
            </a:endParaRPr>
          </a:p>
          <a:p>
            <a:pPr>
              <a:defRPr/>
            </a:pPr>
            <a:endParaRPr lang="en-GB" sz="2200" dirty="0">
              <a:solidFill>
                <a:schemeClr val="bg1"/>
              </a:solidFill>
              <a:latin typeface="Roboto" panose="02000000000000000000" pitchFamily="2" charset="0"/>
              <a:ea typeface="Roboto" panose="02000000000000000000" pitchFamily="2" charset="0"/>
              <a:cs typeface="Roboto" panose="02000000000000000000" pitchFamily="2" charset="0"/>
            </a:endParaRPr>
          </a:p>
          <a:p>
            <a:pPr>
              <a:defRPr/>
            </a:pPr>
            <a:r>
              <a:rPr lang="en-GB" sz="1600" dirty="0">
                <a:solidFill>
                  <a:schemeClr val="bg1"/>
                </a:solidFill>
                <a:latin typeface="Roboto" panose="02000000000000000000" pitchFamily="2" charset="0"/>
                <a:ea typeface="Roboto" panose="02000000000000000000" pitchFamily="2" charset="0"/>
                <a:cs typeface="Roboto" panose="02000000000000000000" pitchFamily="2" charset="0"/>
              </a:rPr>
              <a:t>(see: </a:t>
            </a:r>
            <a:r>
              <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rPr>
              <a:t>(</a:t>
            </a:r>
            <a:r>
              <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https://doi.org/10.7287/peerj.preprints.2689v1</a:t>
            </a:r>
            <a:r>
              <a:rPr kumimoji="0" lang="en-GB" sz="1600" b="0" i="0" u="none" strike="noStrike" kern="1200" cap="none" spc="0" normalizeH="0" baseline="0" noProof="0" dirty="0">
                <a:ln>
                  <a:noFill/>
                </a:ln>
                <a:solidFill>
                  <a:prstClr val="white"/>
                </a:solidFill>
                <a:effectLst/>
                <a:uLnTx/>
                <a:uFillTx/>
                <a:latin typeface="Calibri" panose="020F0502020204030204"/>
                <a:ea typeface="+mn-ea"/>
                <a:cs typeface="+mn-cs"/>
              </a:rPr>
              <a:t>)</a:t>
            </a:r>
            <a:endParaRPr lang="en-GB" sz="1600" b="1" dirty="0">
              <a:solidFill>
                <a:schemeClr val="bg1"/>
              </a:solidFill>
            </a:endParaRPr>
          </a:p>
          <a:p>
            <a:pPr>
              <a:defRPr/>
            </a:pPr>
            <a:endParaRPr lang="en-GB" sz="220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
        <p:nvSpPr>
          <p:cNvPr id="3" name="Title 2">
            <a:extLst>
              <a:ext uri="{FF2B5EF4-FFF2-40B4-BE49-F238E27FC236}">
                <a16:creationId xmlns:a16="http://schemas.microsoft.com/office/drawing/2014/main" id="{408900BC-CEE3-61F6-8491-6093A481B0E7}"/>
              </a:ext>
            </a:extLst>
          </p:cNvPr>
          <p:cNvSpPr txBox="1">
            <a:spLocks/>
          </p:cNvSpPr>
          <p:nvPr/>
        </p:nvSpPr>
        <p:spPr bwMode="auto">
          <a:xfrm>
            <a:off x="335360" y="609250"/>
            <a:ext cx="7731680" cy="894508"/>
          </a:xfrm>
          <a:prstGeom prst="rect">
            <a:avLst/>
          </a:prstGeom>
        </p:spPr>
        <p:txBody>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defRPr/>
            </a:pPr>
            <a:r>
              <a:rPr lang="en-GB" sz="4400" dirty="0">
                <a:solidFill>
                  <a:schemeClr val="bg1"/>
                </a:solidFill>
                <a:latin typeface="Roboto" panose="02000000000000000000" pitchFamily="2" charset="0"/>
                <a:ea typeface="Roboto" panose="02000000000000000000" pitchFamily="2" charset="0"/>
                <a:cs typeface="Roboto" panose="02000000000000000000" pitchFamily="2" charset="0"/>
              </a:rPr>
              <a:t>Four Pillars of Open Science</a:t>
            </a:r>
          </a:p>
        </p:txBody>
      </p:sp>
    </p:spTree>
    <p:extLst>
      <p:ext uri="{BB962C8B-B14F-4D97-AF65-F5344CB8AC3E}">
        <p14:creationId xmlns:p14="http://schemas.microsoft.com/office/powerpoint/2010/main" val="149868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Rectangle 2">
            <a:extLst>
              <a:ext uri="{FF2B5EF4-FFF2-40B4-BE49-F238E27FC236}">
                <a16:creationId xmlns:a16="http://schemas.microsoft.com/office/drawing/2014/main" id="{6DCDCFF2-18E7-81FA-29FC-0C4107B94944}"/>
              </a:ext>
            </a:extLst>
          </p:cNvPr>
          <p:cNvSpPr>
            <a:spLocks noChangeArrowheads="1"/>
          </p:cNvSpPr>
          <p:nvPr/>
        </p:nvSpPr>
        <p:spPr bwMode="auto">
          <a:xfrm>
            <a:off x="4583832" y="174766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3073" name="Picture 1">
            <a:hlinkClick r:id="rId2"/>
            <a:extLst>
              <a:ext uri="{FF2B5EF4-FFF2-40B4-BE49-F238E27FC236}">
                <a16:creationId xmlns:a16="http://schemas.microsoft.com/office/drawing/2014/main" id="{76059256-534D-9CCF-9525-A937C618E6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7784" y="1700018"/>
            <a:ext cx="5739412" cy="48594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feld 6">
            <a:extLst>
              <a:ext uri="{FF2B5EF4-FFF2-40B4-BE49-F238E27FC236}">
                <a16:creationId xmlns:a16="http://schemas.microsoft.com/office/drawing/2014/main" id="{3CB124FE-3ED9-8F28-304F-9EE78501483E}"/>
              </a:ext>
            </a:extLst>
          </p:cNvPr>
          <p:cNvSpPr txBox="1"/>
          <p:nvPr/>
        </p:nvSpPr>
        <p:spPr>
          <a:xfrm rot="5400000">
            <a:off x="5606701" y="4089603"/>
            <a:ext cx="4426646" cy="541751"/>
          </a:xfrm>
          <a:prstGeom prst="rect">
            <a:avLst/>
          </a:prstGeom>
          <a:noFill/>
        </p:spPr>
        <p:txBody>
          <a:bodyPr wrap="square">
            <a:spAutoFit/>
          </a:bodyPr>
          <a:lstStyle/>
          <a:p>
            <a:pPr fontAlgn="base">
              <a:lnSpc>
                <a:spcPct val="107000"/>
              </a:lnSpc>
              <a:spcAft>
                <a:spcPts val="800"/>
              </a:spcAft>
            </a:pPr>
            <a:r>
              <a:rPr lang="en-GB" sz="1400" dirty="0">
                <a:effectLst/>
                <a:latin typeface="Helvetica" panose="020B0604020202020204" pitchFamily="34" charset="0"/>
                <a:ea typeface="Times New Roman" panose="02020603050405020304" pitchFamily="18" charset="0"/>
                <a:cs typeface="Times New Roman" panose="02020603050405020304" pitchFamily="18" charset="0"/>
              </a:rPr>
              <a:t>Reference:  European Commission Public Consultation Science 2.0: Science in Transition</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2">
            <a:extLst>
              <a:ext uri="{FF2B5EF4-FFF2-40B4-BE49-F238E27FC236}">
                <a16:creationId xmlns:a16="http://schemas.microsoft.com/office/drawing/2014/main" id="{FE12E4AE-EB3E-A114-652B-16A6AC1180FC}"/>
              </a:ext>
            </a:extLst>
          </p:cNvPr>
          <p:cNvSpPr txBox="1">
            <a:spLocks/>
          </p:cNvSpPr>
          <p:nvPr/>
        </p:nvSpPr>
        <p:spPr bwMode="auto">
          <a:xfrm>
            <a:off x="544910" y="345925"/>
            <a:ext cx="7731680" cy="1325563"/>
          </a:xfrm>
          <a:prstGeom prst="rect">
            <a:avLst/>
          </a:prstGeom>
        </p:spPr>
        <p:txBody>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defRPr/>
            </a:pPr>
            <a:r>
              <a:rPr lang="en-GB" sz="4400" b="1" dirty="0">
                <a:solidFill>
                  <a:schemeClr val="bg1"/>
                </a:solidFill>
              </a:rPr>
              <a:t>Open Science opportunities </a:t>
            </a:r>
          </a:p>
          <a:p>
            <a:pPr>
              <a:defRPr/>
            </a:pPr>
            <a:r>
              <a:rPr lang="en-GB" sz="4400" b="1" dirty="0">
                <a:solidFill>
                  <a:schemeClr val="bg1"/>
                </a:solidFill>
              </a:rPr>
              <a:t>in the research lifecycle</a:t>
            </a:r>
            <a:endParaRPr lang="en-GB"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defRPr/>
            </a:pPr>
            <a:endParaRPr lang="en-GB" sz="4400" b="1" dirty="0">
              <a:solidFill>
                <a:schemeClr val="bg1"/>
              </a:solidFill>
            </a:endParaRPr>
          </a:p>
        </p:txBody>
      </p:sp>
    </p:spTree>
    <p:extLst>
      <p:ext uri="{BB962C8B-B14F-4D97-AF65-F5344CB8AC3E}">
        <p14:creationId xmlns:p14="http://schemas.microsoft.com/office/powerpoint/2010/main" val="1152545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 name="Rectangle 2">
            <a:extLst>
              <a:ext uri="{FF2B5EF4-FFF2-40B4-BE49-F238E27FC236}">
                <a16:creationId xmlns:a16="http://schemas.microsoft.com/office/drawing/2014/main" id="{6DCDCFF2-18E7-81FA-29FC-0C4107B94944}"/>
              </a:ext>
            </a:extLst>
          </p:cNvPr>
          <p:cNvSpPr>
            <a:spLocks noChangeArrowheads="1"/>
          </p:cNvSpPr>
          <p:nvPr/>
        </p:nvSpPr>
        <p:spPr bwMode="auto">
          <a:xfrm>
            <a:off x="4583832" y="1747664"/>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3073" name="Picture 1">
            <a:extLst>
              <a:ext uri="{FF2B5EF4-FFF2-40B4-BE49-F238E27FC236}">
                <a16:creationId xmlns:a16="http://schemas.microsoft.com/office/drawing/2014/main" id="{76059256-534D-9CCF-9525-A937C618E69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8280" r="9150"/>
          <a:stretch/>
        </p:blipFill>
        <p:spPr bwMode="auto">
          <a:xfrm>
            <a:off x="0" y="2247901"/>
            <a:ext cx="4495800" cy="46100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Textfeld 6">
            <a:extLst>
              <a:ext uri="{FF2B5EF4-FFF2-40B4-BE49-F238E27FC236}">
                <a16:creationId xmlns:a16="http://schemas.microsoft.com/office/drawing/2014/main" id="{3CB124FE-3ED9-8F28-304F-9EE78501483E}"/>
              </a:ext>
            </a:extLst>
          </p:cNvPr>
          <p:cNvSpPr txBox="1"/>
          <p:nvPr/>
        </p:nvSpPr>
        <p:spPr>
          <a:xfrm>
            <a:off x="187883" y="1851741"/>
            <a:ext cx="4120033" cy="477631"/>
          </a:xfrm>
          <a:prstGeom prst="rect">
            <a:avLst/>
          </a:prstGeom>
          <a:noFill/>
        </p:spPr>
        <p:txBody>
          <a:bodyPr wrap="square">
            <a:spAutoFit/>
          </a:bodyPr>
          <a:lstStyle/>
          <a:p>
            <a:pPr algn="ctr" fontAlgn="base">
              <a:lnSpc>
                <a:spcPct val="107000"/>
              </a:lnSpc>
              <a:spcAft>
                <a:spcPts val="800"/>
              </a:spcAft>
            </a:pPr>
            <a:r>
              <a:rPr lang="en-GB" sz="1200" dirty="0">
                <a:solidFill>
                  <a:schemeClr val="bg1"/>
                </a:solidFill>
                <a:effectLst/>
                <a:latin typeface="Helvetica" panose="020B0604020202020204" pitchFamily="34" charset="0"/>
                <a:ea typeface="Times New Roman" panose="02020603050405020304" pitchFamily="18" charset="0"/>
                <a:cs typeface="Times New Roman" panose="02020603050405020304" pitchFamily="18" charset="0"/>
              </a:rPr>
              <a:t>European Commission Public Consultation Science 2.0: Science in Transition</a:t>
            </a:r>
            <a:endParaRPr lang="en-GB"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itle 2">
            <a:extLst>
              <a:ext uri="{FF2B5EF4-FFF2-40B4-BE49-F238E27FC236}">
                <a16:creationId xmlns:a16="http://schemas.microsoft.com/office/drawing/2014/main" id="{FE12E4AE-EB3E-A114-652B-16A6AC1180FC}"/>
              </a:ext>
            </a:extLst>
          </p:cNvPr>
          <p:cNvSpPr txBox="1">
            <a:spLocks/>
          </p:cNvSpPr>
          <p:nvPr/>
        </p:nvSpPr>
        <p:spPr bwMode="auto">
          <a:xfrm>
            <a:off x="335360" y="365125"/>
            <a:ext cx="7731680" cy="1325563"/>
          </a:xfrm>
          <a:prstGeom prst="rect">
            <a:avLst/>
          </a:prstGeom>
        </p:spPr>
        <p:txBody>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pPr>
              <a:defRPr/>
            </a:pPr>
            <a:r>
              <a:rPr lang="en-GB" sz="4400" b="1" dirty="0">
                <a:solidFill>
                  <a:schemeClr val="bg1"/>
                </a:solidFill>
              </a:rPr>
              <a:t>Exercise</a:t>
            </a:r>
            <a:endParaRPr lang="en-GB" sz="2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defRPr/>
            </a:pPr>
            <a:endParaRPr lang="en-GB" sz="4400" b="1" dirty="0">
              <a:solidFill>
                <a:schemeClr val="bg1"/>
              </a:solidFill>
            </a:endParaRPr>
          </a:p>
        </p:txBody>
      </p:sp>
      <p:sp>
        <p:nvSpPr>
          <p:cNvPr id="2" name="Textfeld 1">
            <a:extLst>
              <a:ext uri="{FF2B5EF4-FFF2-40B4-BE49-F238E27FC236}">
                <a16:creationId xmlns:a16="http://schemas.microsoft.com/office/drawing/2014/main" id="{F5BBFFF9-C5FC-DA97-ED3E-9D6FDCE5706B}"/>
              </a:ext>
            </a:extLst>
          </p:cNvPr>
          <p:cNvSpPr txBox="1"/>
          <p:nvPr/>
        </p:nvSpPr>
        <p:spPr>
          <a:xfrm>
            <a:off x="4569790" y="4885229"/>
            <a:ext cx="7272500" cy="2071786"/>
          </a:xfrm>
          <a:prstGeom prst="rect">
            <a:avLst/>
          </a:prstGeom>
          <a:noFill/>
        </p:spPr>
        <p:txBody>
          <a:bodyPr wrap="square">
            <a:spAutoFit/>
          </a:bodyPr>
          <a:lstStyle/>
          <a:p>
            <a:pPr fontAlgn="base">
              <a:lnSpc>
                <a:spcPct val="107000"/>
              </a:lnSpc>
              <a:spcAft>
                <a:spcPts val="800"/>
              </a:spcAft>
            </a:pPr>
            <a:r>
              <a:rPr lang="de-DE" sz="1600" dirty="0" err="1">
                <a:solidFill>
                  <a:schemeClr val="bg1"/>
                </a:solidFill>
                <a:latin typeface="Helvetica" panose="020B0604020202020204" pitchFamily="34" charset="0"/>
                <a:ea typeface="Calibri" panose="020F0502020204030204" pitchFamily="34" charset="0"/>
                <a:cs typeface="Times New Roman" panose="02020603050405020304" pitchFamily="18" charset="0"/>
              </a:rPr>
              <a:t>Discuss</a:t>
            </a:r>
            <a:r>
              <a:rPr lang="de-DE" sz="1600" dirty="0">
                <a:solidFill>
                  <a:schemeClr val="bg1"/>
                </a:solidFill>
                <a:latin typeface="Helvetica" panose="020B0604020202020204" pitchFamily="34" charset="0"/>
                <a:ea typeface="Calibri" panose="020F0502020204030204" pitchFamily="34" charset="0"/>
                <a:cs typeface="Times New Roman" panose="02020603050405020304" pitchFamily="18" charset="0"/>
              </a:rPr>
              <a:t> </a:t>
            </a:r>
            <a:r>
              <a:rPr lang="de-DE" sz="1600" dirty="0" err="1">
                <a:solidFill>
                  <a:schemeClr val="bg1"/>
                </a:solidFill>
                <a:latin typeface="Helvetica" panose="020B0604020202020204" pitchFamily="34" charset="0"/>
                <a:ea typeface="Calibri" panose="020F0502020204030204" pitchFamily="34" charset="0"/>
                <a:cs typeface="Times New Roman" panose="02020603050405020304" pitchFamily="18" charset="0"/>
              </a:rPr>
              <a:t>with</a:t>
            </a:r>
            <a:r>
              <a:rPr lang="de-DE" sz="1600" dirty="0">
                <a:solidFill>
                  <a:schemeClr val="bg1"/>
                </a:solidFill>
                <a:latin typeface="Helvetica" panose="020B0604020202020204" pitchFamily="34" charset="0"/>
                <a:ea typeface="Calibri" panose="020F0502020204030204" pitchFamily="34" charset="0"/>
                <a:cs typeface="Times New Roman" panose="02020603050405020304" pitchFamily="18" charset="0"/>
              </a:rPr>
              <a:t> </a:t>
            </a:r>
            <a:r>
              <a:rPr lang="de-DE" sz="1600" dirty="0" err="1">
                <a:solidFill>
                  <a:schemeClr val="bg1"/>
                </a:solidFill>
                <a:latin typeface="Helvetica" panose="020B0604020202020204" pitchFamily="34" charset="0"/>
                <a:ea typeface="Calibri" panose="020F0502020204030204" pitchFamily="34" charset="0"/>
                <a:cs typeface="Times New Roman" panose="02020603050405020304" pitchFamily="18" charset="0"/>
              </a:rPr>
              <a:t>your</a:t>
            </a:r>
            <a:r>
              <a:rPr lang="de-DE" sz="1600" dirty="0">
                <a:solidFill>
                  <a:schemeClr val="bg1"/>
                </a:solidFill>
                <a:latin typeface="Helvetica" panose="020B0604020202020204" pitchFamily="34" charset="0"/>
                <a:ea typeface="Calibri" panose="020F0502020204030204" pitchFamily="34" charset="0"/>
                <a:cs typeface="Times New Roman" panose="02020603050405020304" pitchFamily="18" charset="0"/>
              </a:rPr>
              <a:t> </a:t>
            </a:r>
            <a:r>
              <a:rPr lang="de-DE" sz="1600" dirty="0" err="1">
                <a:solidFill>
                  <a:schemeClr val="bg1"/>
                </a:solidFill>
                <a:latin typeface="Helvetica" panose="020B0604020202020204" pitchFamily="34" charset="0"/>
                <a:ea typeface="Calibri" panose="020F0502020204030204" pitchFamily="34" charset="0"/>
                <a:cs typeface="Times New Roman" panose="02020603050405020304" pitchFamily="18" charset="0"/>
              </a:rPr>
              <a:t>neighbour</a:t>
            </a:r>
            <a:r>
              <a:rPr lang="de-DE" sz="1600" dirty="0">
                <a:solidFill>
                  <a:schemeClr val="bg1"/>
                </a:solidFill>
                <a:latin typeface="Helvetica" panose="020B0604020202020204" pitchFamily="34" charset="0"/>
                <a:ea typeface="Calibri" panose="020F0502020204030204" pitchFamily="34" charset="0"/>
                <a:cs typeface="Times New Roman" panose="02020603050405020304" pitchFamily="18" charset="0"/>
              </a:rPr>
              <a:t> </a:t>
            </a:r>
            <a:r>
              <a:rPr lang="de-DE" sz="1600" dirty="0" err="1">
                <a:solidFill>
                  <a:schemeClr val="bg1"/>
                </a:solidFill>
                <a:latin typeface="Helvetica" panose="020B0604020202020204" pitchFamily="34" charset="0"/>
                <a:ea typeface="Calibri" panose="020F0502020204030204" pitchFamily="34" charset="0"/>
                <a:cs typeface="Times New Roman" panose="02020603050405020304" pitchFamily="18" charset="0"/>
              </a:rPr>
              <a:t>what</a:t>
            </a:r>
            <a:r>
              <a:rPr lang="de-DE" sz="1600" dirty="0">
                <a:solidFill>
                  <a:schemeClr val="bg1"/>
                </a:solidFill>
                <a:latin typeface="Helvetica" panose="020B0604020202020204" pitchFamily="34" charset="0"/>
                <a:ea typeface="Calibri" panose="020F0502020204030204" pitchFamily="34" charset="0"/>
                <a:cs typeface="Times New Roman" panose="02020603050405020304" pitchFamily="18" charset="0"/>
              </a:rPr>
              <a:t> Open Science Practices </a:t>
            </a:r>
            <a:r>
              <a:rPr lang="de-DE" sz="1600" dirty="0" err="1">
                <a:solidFill>
                  <a:schemeClr val="bg1"/>
                </a:solidFill>
                <a:latin typeface="Helvetica" panose="020B0604020202020204" pitchFamily="34" charset="0"/>
                <a:ea typeface="Calibri" panose="020F0502020204030204" pitchFamily="34" charset="0"/>
                <a:cs typeface="Times New Roman" panose="02020603050405020304" pitchFamily="18" charset="0"/>
              </a:rPr>
              <a:t>you</a:t>
            </a:r>
            <a:r>
              <a:rPr lang="de-DE" sz="1600" dirty="0">
                <a:solidFill>
                  <a:schemeClr val="bg1"/>
                </a:solidFill>
                <a:latin typeface="Helvetica" panose="020B0604020202020204" pitchFamily="34" charset="0"/>
                <a:ea typeface="Calibri" panose="020F0502020204030204" pitchFamily="34" charset="0"/>
                <a:cs typeface="Times New Roman" panose="02020603050405020304" pitchFamily="18" charset="0"/>
              </a:rPr>
              <a:t> </a:t>
            </a:r>
            <a:r>
              <a:rPr lang="de-DE" sz="1600" dirty="0" err="1">
                <a:solidFill>
                  <a:schemeClr val="bg1"/>
                </a:solidFill>
                <a:latin typeface="Helvetica" panose="020B0604020202020204" pitchFamily="34" charset="0"/>
                <a:ea typeface="Calibri" panose="020F0502020204030204" pitchFamily="34" charset="0"/>
                <a:cs typeface="Times New Roman" panose="02020603050405020304" pitchFamily="18" charset="0"/>
              </a:rPr>
              <a:t>already</a:t>
            </a:r>
            <a:r>
              <a:rPr lang="de-DE" sz="1600" dirty="0">
                <a:solidFill>
                  <a:schemeClr val="bg1"/>
                </a:solidFill>
                <a:latin typeface="Helvetica" panose="020B0604020202020204" pitchFamily="34" charset="0"/>
                <a:ea typeface="Calibri" panose="020F0502020204030204" pitchFamily="34" charset="0"/>
                <a:cs typeface="Times New Roman" panose="02020603050405020304" pitchFamily="18" charset="0"/>
              </a:rPr>
              <a:t> </a:t>
            </a:r>
            <a:r>
              <a:rPr lang="de-DE" sz="1600" dirty="0" err="1">
                <a:solidFill>
                  <a:schemeClr val="bg1"/>
                </a:solidFill>
                <a:latin typeface="Helvetica" panose="020B0604020202020204" pitchFamily="34" charset="0"/>
                <a:ea typeface="Calibri" panose="020F0502020204030204" pitchFamily="34" charset="0"/>
                <a:cs typeface="Times New Roman" panose="02020603050405020304" pitchFamily="18" charset="0"/>
              </a:rPr>
              <a:t>know</a:t>
            </a:r>
            <a:r>
              <a:rPr lang="de-DE" sz="1600" dirty="0">
                <a:solidFill>
                  <a:schemeClr val="bg1"/>
                </a:solidFill>
                <a:latin typeface="Helvetica" panose="020B0604020202020204" pitchFamily="34" charset="0"/>
                <a:ea typeface="Calibri" panose="020F0502020204030204" pitchFamily="34" charset="0"/>
                <a:cs typeface="Times New Roman" panose="02020603050405020304" pitchFamily="18" charset="0"/>
              </a:rPr>
              <a:t>. </a:t>
            </a:r>
            <a:r>
              <a:rPr lang="de-DE" sz="1600" dirty="0" err="1">
                <a:solidFill>
                  <a:schemeClr val="bg1"/>
                </a:solidFill>
                <a:latin typeface="Helvetica" panose="020B0604020202020204" pitchFamily="34" charset="0"/>
                <a:ea typeface="Calibri" panose="020F0502020204030204" pitchFamily="34" charset="0"/>
                <a:cs typeface="Times New Roman" panose="02020603050405020304" pitchFamily="18" charset="0"/>
              </a:rPr>
              <a:t>What</a:t>
            </a:r>
            <a:r>
              <a:rPr lang="de-DE" sz="1600" dirty="0">
                <a:solidFill>
                  <a:schemeClr val="bg1"/>
                </a:solidFill>
                <a:latin typeface="Helvetica" panose="020B0604020202020204" pitchFamily="34" charset="0"/>
                <a:ea typeface="Calibri" panose="020F0502020204030204" pitchFamily="34" charset="0"/>
                <a:cs typeface="Times New Roman" panose="02020603050405020304" pitchFamily="18" charset="0"/>
              </a:rPr>
              <a:t> </a:t>
            </a:r>
            <a:r>
              <a:rPr lang="de-DE" sz="1600" dirty="0" err="1">
                <a:solidFill>
                  <a:schemeClr val="bg1"/>
                </a:solidFill>
                <a:latin typeface="Helvetica" panose="020B0604020202020204" pitchFamily="34" charset="0"/>
                <a:ea typeface="Calibri" panose="020F0502020204030204" pitchFamily="34" charset="0"/>
                <a:cs typeface="Times New Roman" panose="02020603050405020304" pitchFamily="18" charset="0"/>
              </a:rPr>
              <a:t>is</a:t>
            </a:r>
            <a:r>
              <a:rPr lang="de-DE" sz="1600" dirty="0">
                <a:solidFill>
                  <a:schemeClr val="bg1"/>
                </a:solidFill>
                <a:latin typeface="Helvetica" panose="020B0604020202020204" pitchFamily="34" charset="0"/>
                <a:ea typeface="Calibri" panose="020F0502020204030204" pitchFamily="34" charset="0"/>
                <a:cs typeface="Times New Roman" panose="02020603050405020304" pitchFamily="18" charset="0"/>
              </a:rPr>
              <a:t> </a:t>
            </a:r>
            <a:r>
              <a:rPr lang="de-DE" sz="1600" dirty="0" err="1">
                <a:solidFill>
                  <a:schemeClr val="bg1"/>
                </a:solidFill>
                <a:latin typeface="Helvetica" panose="020B0604020202020204" pitchFamily="34" charset="0"/>
                <a:ea typeface="Calibri" panose="020F0502020204030204" pitchFamily="34" charset="0"/>
                <a:cs typeface="Times New Roman" panose="02020603050405020304" pitchFamily="18" charset="0"/>
              </a:rPr>
              <a:t>unknown</a:t>
            </a:r>
            <a:r>
              <a:rPr lang="de-DE" sz="1600" dirty="0">
                <a:solidFill>
                  <a:schemeClr val="bg1"/>
                </a:solidFill>
                <a:latin typeface="Helvetica" panose="020B0604020202020204" pitchFamily="34" charset="0"/>
                <a:ea typeface="Calibri" panose="020F0502020204030204" pitchFamily="34" charset="0"/>
                <a:cs typeface="Times New Roman" panose="02020603050405020304" pitchFamily="18" charset="0"/>
              </a:rPr>
              <a:t> </a:t>
            </a:r>
            <a:r>
              <a:rPr lang="de-DE" sz="1600" dirty="0" err="1">
                <a:solidFill>
                  <a:schemeClr val="bg1"/>
                </a:solidFill>
                <a:latin typeface="Helvetica" panose="020B0604020202020204" pitchFamily="34" charset="0"/>
                <a:ea typeface="Calibri" panose="020F0502020204030204" pitchFamily="34" charset="0"/>
                <a:cs typeface="Times New Roman" panose="02020603050405020304" pitchFamily="18" charset="0"/>
              </a:rPr>
              <a:t>to</a:t>
            </a:r>
            <a:r>
              <a:rPr lang="de-DE" sz="1600" dirty="0">
                <a:solidFill>
                  <a:schemeClr val="bg1"/>
                </a:solidFill>
                <a:latin typeface="Helvetica" panose="020B0604020202020204" pitchFamily="34" charset="0"/>
                <a:ea typeface="Calibri" panose="020F0502020204030204" pitchFamily="34" charset="0"/>
                <a:cs typeface="Times New Roman" panose="02020603050405020304" pitchFamily="18" charset="0"/>
              </a:rPr>
              <a:t> </a:t>
            </a:r>
            <a:r>
              <a:rPr lang="de-DE" sz="1600" dirty="0" err="1">
                <a:solidFill>
                  <a:schemeClr val="bg1"/>
                </a:solidFill>
                <a:latin typeface="Helvetica" panose="020B0604020202020204" pitchFamily="34" charset="0"/>
                <a:ea typeface="Calibri" panose="020F0502020204030204" pitchFamily="34" charset="0"/>
                <a:cs typeface="Times New Roman" panose="02020603050405020304" pitchFamily="18" charset="0"/>
              </a:rPr>
              <a:t>you</a:t>
            </a:r>
            <a:r>
              <a:rPr lang="de-DE" sz="1600" dirty="0">
                <a:solidFill>
                  <a:schemeClr val="bg1"/>
                </a:solidFill>
                <a:latin typeface="Helvetica" panose="020B0604020202020204" pitchFamily="34" charset="0"/>
                <a:ea typeface="Calibri" panose="020F0502020204030204" pitchFamily="34" charset="0"/>
                <a:cs typeface="Times New Roman" panose="02020603050405020304" pitchFamily="18" charset="0"/>
              </a:rPr>
              <a:t>? Look </a:t>
            </a:r>
            <a:r>
              <a:rPr lang="de-DE" sz="1600" dirty="0" err="1">
                <a:solidFill>
                  <a:schemeClr val="bg1"/>
                </a:solidFill>
                <a:latin typeface="Helvetica" panose="020B0604020202020204" pitchFamily="34" charset="0"/>
                <a:ea typeface="Calibri" panose="020F0502020204030204" pitchFamily="34" charset="0"/>
                <a:cs typeface="Times New Roman" panose="02020603050405020304" pitchFamily="18" charset="0"/>
              </a:rPr>
              <a:t>it</a:t>
            </a:r>
            <a:r>
              <a:rPr lang="de-DE" sz="1600" dirty="0">
                <a:solidFill>
                  <a:schemeClr val="bg1"/>
                </a:solidFill>
                <a:latin typeface="Helvetica" panose="020B0604020202020204" pitchFamily="34" charset="0"/>
                <a:ea typeface="Calibri" panose="020F0502020204030204" pitchFamily="34" charset="0"/>
                <a:cs typeface="Times New Roman" panose="02020603050405020304" pitchFamily="18" charset="0"/>
              </a:rPr>
              <a:t> </a:t>
            </a:r>
            <a:r>
              <a:rPr lang="de-DE" sz="1600" dirty="0" err="1">
                <a:solidFill>
                  <a:schemeClr val="bg1"/>
                </a:solidFill>
                <a:latin typeface="Helvetica" panose="020B0604020202020204" pitchFamily="34" charset="0"/>
                <a:ea typeface="Calibri" panose="020F0502020204030204" pitchFamily="34" charset="0"/>
                <a:cs typeface="Times New Roman" panose="02020603050405020304" pitchFamily="18" charset="0"/>
              </a:rPr>
              <a:t>up</a:t>
            </a:r>
            <a:r>
              <a:rPr lang="de-DE" sz="1600" dirty="0">
                <a:solidFill>
                  <a:schemeClr val="bg1"/>
                </a:solidFill>
                <a:latin typeface="Helvetica" panose="020B0604020202020204" pitchFamily="34" charset="0"/>
                <a:ea typeface="Calibri" panose="020F0502020204030204" pitchFamily="34" charset="0"/>
                <a:cs typeface="Times New Roman" panose="02020603050405020304" pitchFamily="18" charset="0"/>
              </a:rPr>
              <a:t> </a:t>
            </a:r>
            <a:r>
              <a:rPr lang="de-DE" sz="1600" dirty="0" err="1">
                <a:solidFill>
                  <a:schemeClr val="bg1"/>
                </a:solidFill>
                <a:latin typeface="Helvetica" panose="020B0604020202020204" pitchFamily="34" charset="0"/>
                <a:ea typeface="Calibri" panose="020F0502020204030204" pitchFamily="34" charset="0"/>
                <a:cs typeface="Times New Roman" panose="02020603050405020304" pitchFamily="18" charset="0"/>
              </a:rPr>
              <a:t>together</a:t>
            </a:r>
            <a:r>
              <a:rPr lang="de-DE" sz="1600" dirty="0">
                <a:solidFill>
                  <a:schemeClr val="bg1"/>
                </a:solidFill>
                <a:latin typeface="Helvetica" panose="020B0604020202020204" pitchFamily="34" charset="0"/>
                <a:ea typeface="Calibri" panose="020F0502020204030204" pitchFamily="34" charset="0"/>
                <a:cs typeface="Times New Roman" panose="02020603050405020304" pitchFamily="18" charset="0"/>
              </a:rPr>
              <a:t> </a:t>
            </a:r>
            <a:r>
              <a:rPr lang="de-DE" sz="1600" dirty="0" err="1">
                <a:solidFill>
                  <a:schemeClr val="bg1"/>
                </a:solidFill>
                <a:latin typeface="Helvetica" panose="020B0604020202020204" pitchFamily="34" charset="0"/>
                <a:ea typeface="Calibri" panose="020F0502020204030204" pitchFamily="34" charset="0"/>
                <a:cs typeface="Times New Roman" panose="02020603050405020304" pitchFamily="18" charset="0"/>
              </a:rPr>
              <a:t>if</a:t>
            </a:r>
            <a:r>
              <a:rPr lang="de-DE" sz="1600" dirty="0">
                <a:solidFill>
                  <a:schemeClr val="bg1"/>
                </a:solidFill>
                <a:latin typeface="Helvetica" panose="020B0604020202020204" pitchFamily="34" charset="0"/>
                <a:ea typeface="Calibri" panose="020F0502020204030204" pitchFamily="34" charset="0"/>
                <a:cs typeface="Times New Roman" panose="02020603050405020304" pitchFamily="18" charset="0"/>
              </a:rPr>
              <a:t> </a:t>
            </a:r>
            <a:r>
              <a:rPr lang="de-DE" sz="1600" dirty="0" err="1">
                <a:solidFill>
                  <a:schemeClr val="bg1"/>
                </a:solidFill>
                <a:latin typeface="Helvetica" panose="020B0604020202020204" pitchFamily="34" charset="0"/>
                <a:ea typeface="Calibri" panose="020F0502020204030204" pitchFamily="34" charset="0"/>
                <a:cs typeface="Times New Roman" panose="02020603050405020304" pitchFamily="18" charset="0"/>
              </a:rPr>
              <a:t>you</a:t>
            </a:r>
            <a:r>
              <a:rPr lang="de-DE" sz="1600" dirty="0">
                <a:solidFill>
                  <a:schemeClr val="bg1"/>
                </a:solidFill>
                <a:latin typeface="Helvetica" panose="020B0604020202020204" pitchFamily="34" charset="0"/>
                <a:ea typeface="Calibri" panose="020F0502020204030204" pitchFamily="34" charset="0"/>
                <a:cs typeface="Times New Roman" panose="02020603050405020304" pitchFamily="18" charset="0"/>
              </a:rPr>
              <a:t> </a:t>
            </a:r>
            <a:r>
              <a:rPr lang="de-DE" sz="1600" dirty="0" err="1">
                <a:solidFill>
                  <a:schemeClr val="bg1"/>
                </a:solidFill>
                <a:latin typeface="Helvetica" panose="020B0604020202020204" pitchFamily="34" charset="0"/>
                <a:ea typeface="Calibri" panose="020F0502020204030204" pitchFamily="34" charset="0"/>
                <a:cs typeface="Times New Roman" panose="02020603050405020304" pitchFamily="18" charset="0"/>
              </a:rPr>
              <a:t>have</a:t>
            </a:r>
            <a:r>
              <a:rPr lang="de-DE" sz="1600" dirty="0">
                <a:solidFill>
                  <a:schemeClr val="bg1"/>
                </a:solidFill>
                <a:latin typeface="Helvetica" panose="020B0604020202020204" pitchFamily="34" charset="0"/>
                <a:ea typeface="Calibri" panose="020F0502020204030204" pitchFamily="34" charset="0"/>
                <a:cs typeface="Times New Roman" panose="02020603050405020304" pitchFamily="18" charset="0"/>
              </a:rPr>
              <a:t> </a:t>
            </a:r>
            <a:r>
              <a:rPr lang="de-DE" sz="1600" dirty="0" err="1">
                <a:solidFill>
                  <a:schemeClr val="bg1"/>
                </a:solidFill>
                <a:latin typeface="Helvetica" panose="020B0604020202020204" pitchFamily="34" charset="0"/>
                <a:ea typeface="Calibri" panose="020F0502020204030204" pitchFamily="34" charset="0"/>
                <a:cs typeface="Times New Roman" panose="02020603050405020304" pitchFamily="18" charset="0"/>
              </a:rPr>
              <a:t>never</a:t>
            </a:r>
            <a:r>
              <a:rPr lang="de-DE" sz="1600" dirty="0">
                <a:solidFill>
                  <a:schemeClr val="bg1"/>
                </a:solidFill>
                <a:latin typeface="Helvetica" panose="020B0604020202020204" pitchFamily="34" charset="0"/>
                <a:ea typeface="Calibri" panose="020F0502020204030204" pitchFamily="34" charset="0"/>
                <a:cs typeface="Times New Roman" panose="02020603050405020304" pitchFamily="18" charset="0"/>
              </a:rPr>
              <a:t> </a:t>
            </a:r>
            <a:r>
              <a:rPr lang="de-DE" sz="1600" dirty="0" err="1">
                <a:solidFill>
                  <a:schemeClr val="bg1"/>
                </a:solidFill>
                <a:latin typeface="Helvetica" panose="020B0604020202020204" pitchFamily="34" charset="0"/>
                <a:ea typeface="Calibri" panose="020F0502020204030204" pitchFamily="34" charset="0"/>
                <a:cs typeface="Times New Roman" panose="02020603050405020304" pitchFamily="18" charset="0"/>
              </a:rPr>
              <a:t>heard</a:t>
            </a:r>
            <a:r>
              <a:rPr lang="de-DE" sz="1600" dirty="0">
                <a:solidFill>
                  <a:schemeClr val="bg1"/>
                </a:solidFill>
                <a:latin typeface="Helvetica" panose="020B0604020202020204" pitchFamily="34" charset="0"/>
                <a:ea typeface="Calibri" panose="020F0502020204030204" pitchFamily="34" charset="0"/>
                <a:cs typeface="Times New Roman" panose="02020603050405020304" pitchFamily="18" charset="0"/>
              </a:rPr>
              <a:t> </a:t>
            </a:r>
            <a:r>
              <a:rPr lang="de-DE" sz="1600" dirty="0" err="1">
                <a:solidFill>
                  <a:schemeClr val="bg1"/>
                </a:solidFill>
                <a:latin typeface="Helvetica" panose="020B0604020202020204" pitchFamily="34" charset="0"/>
                <a:ea typeface="Calibri" panose="020F0502020204030204" pitchFamily="34" charset="0"/>
                <a:cs typeface="Times New Roman" panose="02020603050405020304" pitchFamily="18" charset="0"/>
              </a:rPr>
              <a:t>the</a:t>
            </a:r>
            <a:r>
              <a:rPr lang="de-DE" sz="1600" dirty="0">
                <a:solidFill>
                  <a:schemeClr val="bg1"/>
                </a:solidFill>
                <a:latin typeface="Helvetica" panose="020B0604020202020204" pitchFamily="34" charset="0"/>
                <a:ea typeface="Calibri" panose="020F0502020204030204" pitchFamily="34" charset="0"/>
                <a:cs typeface="Times New Roman" panose="02020603050405020304" pitchFamily="18" charset="0"/>
              </a:rPr>
              <a:t> </a:t>
            </a:r>
            <a:r>
              <a:rPr lang="de-DE" sz="1600" dirty="0" err="1">
                <a:solidFill>
                  <a:schemeClr val="bg1"/>
                </a:solidFill>
                <a:latin typeface="Helvetica" panose="020B0604020202020204" pitchFamily="34" charset="0"/>
                <a:ea typeface="Calibri" panose="020F0502020204030204" pitchFamily="34" charset="0"/>
                <a:cs typeface="Times New Roman" panose="02020603050405020304" pitchFamily="18" charset="0"/>
              </a:rPr>
              <a:t>word</a:t>
            </a:r>
            <a:r>
              <a:rPr lang="de-DE" sz="1600" dirty="0">
                <a:solidFill>
                  <a:schemeClr val="bg1"/>
                </a:solidFill>
                <a:latin typeface="Helvetica" panose="020B0604020202020204" pitchFamily="34" charset="0"/>
                <a:ea typeface="Calibri" panose="020F0502020204030204" pitchFamily="34" charset="0"/>
                <a:cs typeface="Times New Roman" panose="02020603050405020304" pitchFamily="18" charset="0"/>
              </a:rPr>
              <a:t>.</a:t>
            </a:r>
          </a:p>
          <a:p>
            <a:pPr fontAlgn="base">
              <a:lnSpc>
                <a:spcPct val="107000"/>
              </a:lnSpc>
              <a:spcAft>
                <a:spcPts val="800"/>
              </a:spcAft>
            </a:pPr>
            <a:endParaRPr lang="de-DE" sz="1600" dirty="0">
              <a:solidFill>
                <a:schemeClr val="bg1"/>
              </a:solidFill>
              <a:latin typeface="Helvetica" panose="020B060402020202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r>
              <a:rPr lang="de-DE" sz="1600" dirty="0">
                <a:solidFill>
                  <a:schemeClr val="bg1"/>
                </a:solidFill>
                <a:latin typeface="Helvetica" panose="020B0604020202020204" pitchFamily="34" charset="0"/>
                <a:ea typeface="Calibri" panose="020F0502020204030204" pitchFamily="34" charset="0"/>
                <a:cs typeface="Times New Roman" panose="02020603050405020304" pitchFamily="18" charset="0"/>
              </a:rPr>
              <a:t>TIME: 5 </a:t>
            </a:r>
            <a:r>
              <a:rPr lang="de-DE" sz="1600" dirty="0" err="1">
                <a:solidFill>
                  <a:schemeClr val="bg1"/>
                </a:solidFill>
                <a:latin typeface="Helvetica" panose="020B0604020202020204" pitchFamily="34" charset="0"/>
                <a:ea typeface="Calibri" panose="020F0502020204030204" pitchFamily="34" charset="0"/>
                <a:cs typeface="Times New Roman" panose="02020603050405020304" pitchFamily="18" charset="0"/>
              </a:rPr>
              <a:t>minutes</a:t>
            </a:r>
            <a:r>
              <a:rPr lang="de-DE" sz="1600" dirty="0">
                <a:solidFill>
                  <a:schemeClr val="bg1"/>
                </a:solidFill>
                <a:latin typeface="Helvetica" panose="020B0604020202020204" pitchFamily="34" charset="0"/>
                <a:ea typeface="Calibri" panose="020F0502020204030204" pitchFamily="34" charset="0"/>
                <a:cs typeface="Times New Roman" panose="02020603050405020304" pitchFamily="18" charset="0"/>
              </a:rPr>
              <a:t>! </a:t>
            </a:r>
          </a:p>
          <a:p>
            <a:pPr fontAlgn="base">
              <a:lnSpc>
                <a:spcPct val="107000"/>
              </a:lnSpc>
              <a:spcAft>
                <a:spcPts val="800"/>
              </a:spcAft>
            </a:pPr>
            <a:endParaRPr lang="de-DE" sz="1600" dirty="0">
              <a:solidFill>
                <a:schemeClr val="bg1"/>
              </a:solidFill>
              <a:latin typeface="Helvetica" panose="020B0604020202020204" pitchFamily="34" charset="0"/>
              <a:ea typeface="Calibri" panose="020F0502020204030204" pitchFamily="34" charset="0"/>
              <a:cs typeface="Times New Roman" panose="02020603050405020304" pitchFamily="18" charset="0"/>
            </a:endParaRPr>
          </a:p>
          <a:p>
            <a:pPr fontAlgn="base">
              <a:lnSpc>
                <a:spcPct val="107000"/>
              </a:lnSpc>
              <a:spcAft>
                <a:spcPts val="800"/>
              </a:spcAft>
            </a:pPr>
            <a:endParaRPr lang="en-GB" sz="16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9" name="Grafik 8" descr="Ein Bild, das Text, Screenshot, Visitenkarte, Schrift enthält.">
            <a:extLst>
              <a:ext uri="{FF2B5EF4-FFF2-40B4-BE49-F238E27FC236}">
                <a16:creationId xmlns:a16="http://schemas.microsoft.com/office/drawing/2014/main" id="{B96FEFF4-C38D-4D26-9467-619C3E5815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9790" y="76200"/>
            <a:ext cx="7612685" cy="4282135"/>
          </a:xfrm>
          <a:prstGeom prst="rect">
            <a:avLst/>
          </a:prstGeom>
          <a:ln>
            <a:noFill/>
          </a:ln>
          <a:effectLst>
            <a:softEdge rad="112500"/>
          </a:effectLst>
        </p:spPr>
      </p:pic>
      <p:sp>
        <p:nvSpPr>
          <p:cNvPr id="10" name="Textfeld 9">
            <a:extLst>
              <a:ext uri="{FF2B5EF4-FFF2-40B4-BE49-F238E27FC236}">
                <a16:creationId xmlns:a16="http://schemas.microsoft.com/office/drawing/2014/main" id="{2006C638-F291-FEDB-93CF-DE6725CBBFC1}"/>
              </a:ext>
            </a:extLst>
          </p:cNvPr>
          <p:cNvSpPr txBox="1"/>
          <p:nvPr/>
        </p:nvSpPr>
        <p:spPr>
          <a:xfrm>
            <a:off x="5846042" y="4007485"/>
            <a:ext cx="5879233" cy="280013"/>
          </a:xfrm>
          <a:prstGeom prst="rect">
            <a:avLst/>
          </a:prstGeom>
          <a:noFill/>
        </p:spPr>
        <p:txBody>
          <a:bodyPr wrap="square">
            <a:spAutoFit/>
          </a:bodyPr>
          <a:lstStyle/>
          <a:p>
            <a:pPr fontAlgn="base">
              <a:lnSpc>
                <a:spcPct val="107000"/>
              </a:lnSpc>
              <a:spcAft>
                <a:spcPts val="800"/>
              </a:spcAft>
            </a:pPr>
            <a:r>
              <a:rPr lang="en-GB" sz="1200" dirty="0">
                <a:effectLst/>
                <a:latin typeface="Helvetica" panose="020B0604020202020204" pitchFamily="34" charset="0"/>
                <a:ea typeface="Times New Roman" panose="02020603050405020304" pitchFamily="18" charset="0"/>
                <a:cs typeface="Times New Roman" panose="02020603050405020304" pitchFamily="18" charset="0"/>
              </a:rPr>
              <a:t>https://www.cos.io/blog/new-preprint-introduces-major-update-to-the-top-guidelines</a:t>
            </a:r>
            <a:r>
              <a:rPr lang="en-GB" sz="1200" dirty="0">
                <a:solidFill>
                  <a:schemeClr val="bg1"/>
                </a:solidFill>
                <a:effectLst/>
                <a:latin typeface="Helvetica" panose="020B0604020202020204" pitchFamily="34" charset="0"/>
                <a:ea typeface="Times New Roman" panose="02020603050405020304" pitchFamily="18" charset="0"/>
                <a:cs typeface="Times New Roman" panose="02020603050405020304" pitchFamily="18" charset="0"/>
              </a:rPr>
              <a:t>n</a:t>
            </a:r>
            <a:endParaRPr lang="en-GB" sz="1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55160542"/>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1177</Words>
  <Application>Microsoft Office PowerPoint</Application>
  <PresentationFormat>Breitbild</PresentationFormat>
  <Paragraphs>144</Paragraphs>
  <Slides>24</Slides>
  <Notes>8</Notes>
  <HiddenSlides>0</HiddenSlides>
  <MMClips>0</MMClips>
  <ScaleCrop>false</ScaleCrop>
  <HeadingPairs>
    <vt:vector size="6" baseType="variant">
      <vt:variant>
        <vt:lpstr>Verwendete Schriftarten</vt:lpstr>
      </vt:variant>
      <vt:variant>
        <vt:i4>9</vt:i4>
      </vt:variant>
      <vt:variant>
        <vt:lpstr>Design</vt:lpstr>
      </vt:variant>
      <vt:variant>
        <vt:i4>1</vt:i4>
      </vt:variant>
      <vt:variant>
        <vt:lpstr>Folientitel</vt:lpstr>
      </vt:variant>
      <vt:variant>
        <vt:i4>24</vt:i4>
      </vt:variant>
    </vt:vector>
  </HeadingPairs>
  <TitlesOfParts>
    <vt:vector size="34" baseType="lpstr">
      <vt:lpstr>Aptos</vt:lpstr>
      <vt:lpstr>Arial</vt:lpstr>
      <vt:lpstr>Bahnschrift</vt:lpstr>
      <vt:lpstr>Calibri</vt:lpstr>
      <vt:lpstr>Calibri Light</vt:lpstr>
      <vt:lpstr>Helvetica</vt:lpstr>
      <vt:lpstr>Metropolis Semi Bold</vt:lpstr>
      <vt:lpstr>Nunito</vt:lpstr>
      <vt:lpstr>Roboto</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A Guide to Build Capacity for Knowledge Valorisation in Europe</vt:lpstr>
      <vt:lpstr>Knowledge Valorisation</vt:lpstr>
      <vt:lpstr>Status Quo in Europe (Stakeholders’ perceptions of the synergy between intellectual property and open science: A cross-sectional survey, 2025)</vt:lpstr>
      <vt:lpstr>Target Groups for Improvement </vt:lpstr>
      <vt:lpstr>IP &amp; OS: A Complex System   Made Easy</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Julia Prieß-Buchheit</dc:creator>
  <cp:lastModifiedBy>Julia Prieß-Buchheit</cp:lastModifiedBy>
  <cp:revision>41</cp:revision>
  <dcterms:created xsi:type="dcterms:W3CDTF">2022-11-24T07:13:07Z</dcterms:created>
  <dcterms:modified xsi:type="dcterms:W3CDTF">2025-09-30T09:45:03Z</dcterms:modified>
</cp:coreProperties>
</file>